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704" r:id="rId2"/>
  </p:sldMasterIdLst>
  <p:notesMasterIdLst>
    <p:notesMasterId r:id="rId33"/>
  </p:notesMasterIdLst>
  <p:handoutMasterIdLst>
    <p:handoutMasterId r:id="rId34"/>
  </p:handoutMasterIdLst>
  <p:sldIdLst>
    <p:sldId id="473" r:id="rId3"/>
    <p:sldId id="280" r:id="rId4"/>
    <p:sldId id="512" r:id="rId5"/>
    <p:sldId id="281" r:id="rId6"/>
    <p:sldId id="514" r:id="rId7"/>
    <p:sldId id="295" r:id="rId8"/>
    <p:sldId id="301" r:id="rId9"/>
    <p:sldId id="302" r:id="rId10"/>
    <p:sldId id="305" r:id="rId11"/>
    <p:sldId id="513" r:id="rId12"/>
    <p:sldId id="516" r:id="rId13"/>
    <p:sldId id="382" r:id="rId14"/>
    <p:sldId id="474" r:id="rId15"/>
    <p:sldId id="505" r:id="rId16"/>
    <p:sldId id="507" r:id="rId17"/>
    <p:sldId id="518" r:id="rId18"/>
    <p:sldId id="517" r:id="rId19"/>
    <p:sldId id="524" r:id="rId20"/>
    <p:sldId id="525" r:id="rId21"/>
    <p:sldId id="506" r:id="rId22"/>
    <p:sldId id="519" r:id="rId23"/>
    <p:sldId id="504" r:id="rId24"/>
    <p:sldId id="520" r:id="rId25"/>
    <p:sldId id="521" r:id="rId26"/>
    <p:sldId id="528" r:id="rId27"/>
    <p:sldId id="478" r:id="rId28"/>
    <p:sldId id="522" r:id="rId29"/>
    <p:sldId id="526" r:id="rId30"/>
    <p:sldId id="523" r:id="rId31"/>
    <p:sldId id="376" r:id="rId32"/>
  </p:sldIdLst>
  <p:sldSz cx="12192000" cy="6858000"/>
  <p:notesSz cx="9388475" cy="71024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C375E7-4672-4653-85B2-0A4583879AA6}">
          <p14:sldIdLst>
            <p14:sldId id="473"/>
            <p14:sldId id="280"/>
            <p14:sldId id="512"/>
            <p14:sldId id="281"/>
            <p14:sldId id="514"/>
            <p14:sldId id="295"/>
            <p14:sldId id="301"/>
            <p14:sldId id="302"/>
            <p14:sldId id="305"/>
            <p14:sldId id="513"/>
            <p14:sldId id="516"/>
            <p14:sldId id="382"/>
            <p14:sldId id="474"/>
            <p14:sldId id="505"/>
            <p14:sldId id="507"/>
            <p14:sldId id="518"/>
            <p14:sldId id="517"/>
            <p14:sldId id="524"/>
            <p14:sldId id="525"/>
            <p14:sldId id="506"/>
            <p14:sldId id="519"/>
            <p14:sldId id="504"/>
            <p14:sldId id="520"/>
            <p14:sldId id="521"/>
            <p14:sldId id="528"/>
            <p14:sldId id="478"/>
            <p14:sldId id="522"/>
            <p14:sldId id="526"/>
            <p14:sldId id="523"/>
          </p14:sldIdLst>
        </p14:section>
        <p14:section name="Untitled Section" id="{1296B996-0434-4117-96AB-43A84F9BF36B}">
          <p14:sldIdLst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68"/>
    <a:srgbClr val="006DA4"/>
    <a:srgbClr val="00699E"/>
    <a:srgbClr val="6EAA2E"/>
    <a:srgbClr val="644C00"/>
    <a:srgbClr val="29006A"/>
    <a:srgbClr val="FF6600"/>
    <a:srgbClr val="FCCDB6"/>
    <a:srgbClr val="D9D9D9"/>
    <a:srgbClr val="007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90" autoAdjust="0"/>
    <p:restoredTop sz="94803" autoAdjust="0"/>
  </p:normalViewPr>
  <p:slideViewPr>
    <p:cSldViewPr snapToGrid="0">
      <p:cViewPr varScale="1">
        <p:scale>
          <a:sx n="91" d="100"/>
          <a:sy n="91" d="100"/>
        </p:scale>
        <p:origin x="840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3228"/>
    </p:cViewPr>
  </p:sorterViewPr>
  <p:notesViewPr>
    <p:cSldViewPr snapToGrid="0">
      <p:cViewPr varScale="1">
        <p:scale>
          <a:sx n="73" d="100"/>
          <a:sy n="73" d="100"/>
        </p:scale>
        <p:origin x="583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7CCA049B-3A46-4BDA-A8F5-2925B00FE570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DBAA5490-FD59-4087-AC7E-016E8A4124C4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92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17963" y="1"/>
            <a:ext cx="4068339" cy="356357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44C46CEC-428A-4DD0-A7C7-21AF8DE33E93}" type="datetimeFigureOut">
              <a:rPr lang="en-US" smtClean="0"/>
              <a:pPr/>
              <a:t>1/25/23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63813" y="887413"/>
            <a:ext cx="4260850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8848" y="3418066"/>
            <a:ext cx="7510780" cy="2796600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17963" y="6746119"/>
            <a:ext cx="4068339" cy="356356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4CBCEA92-F142-4D57-B507-37BDAF44710C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20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474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080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44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683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077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091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799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63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9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164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77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2876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120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130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906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243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944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59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204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9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86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alanalytics.com/templates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alanalytics.com/templates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- no top ba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0074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3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3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3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4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5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73233B-0705-4E94-AE39-0FCF7FAB80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TextBox 8">
            <a:hlinkClick r:id="rId3"/>
            <a:extLst>
              <a:ext uri="{FF2B5EF4-FFF2-40B4-BE49-F238E27FC236}">
                <a16:creationId xmlns:a16="http://schemas.microsoft.com/office/drawing/2014/main" id="{011B0CED-3A92-43B0-A3DE-C37B6408D9DB}"/>
              </a:ext>
            </a:extLst>
          </p:cNvPr>
          <p:cNvSpPr txBox="1"/>
          <p:nvPr userDrawn="1"/>
        </p:nvSpPr>
        <p:spPr>
          <a:xfrm>
            <a:off x="329642" y="4267687"/>
            <a:ext cx="2664879" cy="329343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19050">
            <a:solidFill>
              <a:schemeClr val="tx1"/>
            </a:solidFill>
          </a:ln>
        </p:spPr>
        <p:txBody>
          <a:bodyPr wrap="square" lIns="0" r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Neal Creative  | click &amp; </a:t>
            </a:r>
            <a:r>
              <a:rPr kumimoji="0" lang="en-US" sz="12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Learn more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EF3013-858C-4FFF-B19A-1F10A879C4E8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2221538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1514C-5E56-4738-A1FF-4B1CFD2A3E3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12192000" cy="11480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7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EEE197-7B3D-420C-8D35-83CAE6B361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solidFill>
            <a:schemeClr val="bg1">
              <a:lumMod val="95000"/>
            </a:schemeClr>
          </a:solidFill>
        </p:spPr>
        <p:txBody>
          <a:bodyPr vert="horz" lIns="457200" tIns="45720" rIns="457200" bIns="45720" rtlCol="0" anchor="ctr">
            <a:noAutofit/>
          </a:bodyPr>
          <a:lstStyle>
            <a:lvl1pPr>
              <a:defRPr lang="en-US" sz="3400" spc="160" baseline="0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5437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- no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12254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hlinkClick r:id="rId2"/>
          </p:cNvPr>
          <p:cNvSpPr txBox="1"/>
          <p:nvPr userDrawn="1"/>
        </p:nvSpPr>
        <p:spPr>
          <a:xfrm>
            <a:off x="9524236" y="6316156"/>
            <a:ext cx="2426464" cy="367873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Neal Creative</a:t>
            </a:r>
            <a:r>
              <a:rPr lang="en-US" sz="1100" baseline="0" dirty="0">
                <a:solidFill>
                  <a:schemeClr val="bg1"/>
                </a:solidFill>
              </a:rPr>
              <a:t>  | </a:t>
            </a:r>
            <a:r>
              <a:rPr lang="en-US" sz="1100" b="1" baseline="0" dirty="0">
                <a:solidFill>
                  <a:schemeClr val="bg1"/>
                </a:solidFill>
              </a:rPr>
              <a:t>Learn more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A05A-4AD6-4BC6-B6EA-314331190DB2}"/>
              </a:ext>
            </a:extLst>
          </p:cNvPr>
          <p:cNvSpPr txBox="1"/>
          <p:nvPr userDrawn="1"/>
        </p:nvSpPr>
        <p:spPr>
          <a:xfrm>
            <a:off x="177800" y="6435060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</a:rPr>
              <a:t>Neal Creative </a:t>
            </a:r>
            <a:r>
              <a:rPr lang="en-US" sz="1000" baseline="30000" dirty="0">
                <a:solidFill>
                  <a:schemeClr val="bg1">
                    <a:lumMod val="75000"/>
                  </a:schemeClr>
                </a:solidFill>
              </a:rPr>
              <a:t>©</a:t>
            </a:r>
          </a:p>
        </p:txBody>
      </p:sp>
    </p:spTree>
    <p:extLst>
      <p:ext uri="{BB962C8B-B14F-4D97-AF65-F5344CB8AC3E}">
        <p14:creationId xmlns:p14="http://schemas.microsoft.com/office/powerpoint/2010/main" val="322627904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‹N°›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1/25/23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endParaRPr lang="en-US" sz="3400" b="0" i="0" spc="160" baseline="0">
              <a:gradFill>
                <a:gsLst>
                  <a:gs pos="0">
                    <a:schemeClr val="tx2"/>
                  </a:gs>
                  <a:gs pos="100000">
                    <a:schemeClr val="tx2"/>
                  </a:gs>
                </a:gsLst>
                <a:lin ang="5400000" scaled="1"/>
              </a:gra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  <a:prstGeom prst="rect">
            <a:avLst/>
          </a:prstGeom>
        </p:spPr>
        <p:txBody>
          <a:bodyPr vert="horz" lIns="457200" tIns="45720" rIns="457200" bIns="45720" rtlCol="0" anchor="ctr">
            <a:noAutofit/>
          </a:bodyPr>
          <a:lstStyle/>
          <a:p>
            <a:pPr lvl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>
                <a:tab pos="10579100" algn="l"/>
              </a:tabLst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275347"/>
            <a:ext cx="12192000" cy="1949765"/>
          </a:xfrm>
          <a:prstGeom prst="rect">
            <a:avLst/>
          </a:prstGeom>
        </p:spPr>
        <p:txBody>
          <a:bodyPr vert="horz" lIns="457200" tIns="45720" rIns="45720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88115" y="63161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AE1514C-5E56-4738-A1FF-4B1CFD2A3E3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799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6" r:id="rId3"/>
    <p:sldLayoutId id="2147483677" r:id="rId4"/>
    <p:sldLayoutId id="2147483679" r:id="rId5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tabLst>
          <a:tab pos="10579100" algn="l"/>
        </a:tabLst>
        <a:defRPr lang="en-US" sz="3400" b="0" i="0" kern="1200" spc="160" baseline="0" dirty="0">
          <a:gradFill>
            <a:gsLst>
              <a:gs pos="0">
                <a:schemeClr val="tx2"/>
              </a:gs>
              <a:gs pos="100000">
                <a:schemeClr val="tx2"/>
              </a:gs>
            </a:gsLst>
            <a:lin ang="5400000" scaled="1"/>
          </a:gradFill>
          <a:latin typeface="Segoe UI Semibold" panose="020B0702040204020203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>
              <a:lumMod val="85000"/>
              <a:lumOff val="15000"/>
            </a:schemeClr>
          </a:solidFill>
          <a:latin typeface="+mj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2"/>
          </a:solidFill>
          <a:latin typeface="+mj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spcAft>
          <a:spcPts val="1200"/>
        </a:spcAft>
        <a:buFont typeface="Arial" panose="020B0604020202020204" pitchFamily="34" charset="0"/>
        <a:buNone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1/25/23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EDF5-B7A0-4A28-830E-7544C192E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94454"/>
            <a:ext cx="12192000" cy="1523998"/>
          </a:xfrm>
        </p:spPr>
        <p:txBody>
          <a:bodyPr/>
          <a:lstStyle/>
          <a:p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Eureka + Cloud Gateway + Open Feign</a:t>
            </a:r>
            <a:b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</a:br>
            <a:r>
              <a:rPr lang="en-US" sz="36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using spring boot</a:t>
            </a:r>
            <a:endParaRPr lang="fr-FR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80B12-B446-488F-845B-4B0ACCA671BF}"/>
              </a:ext>
            </a:extLst>
          </p:cNvPr>
          <p:cNvSpPr txBox="1"/>
          <p:nvPr/>
        </p:nvSpPr>
        <p:spPr>
          <a:xfrm>
            <a:off x="0" y="6039167"/>
            <a:ext cx="1219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By</a:t>
            </a:r>
            <a:endParaRPr lang="en-US" sz="1800" dirty="0"/>
          </a:p>
          <a:p>
            <a:pPr algn="ctr"/>
            <a:r>
              <a:rPr lang="en-US" b="1" dirty="0"/>
              <a:t>Hassan FARSI </a:t>
            </a:r>
            <a:r>
              <a:rPr lang="en-US" dirty="0"/>
              <a:t>&amp;</a:t>
            </a:r>
            <a:r>
              <a:rPr lang="en-US" b="1" dirty="0"/>
              <a:t> Driss ALLAKI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3D48B-65F2-4D41-9D0B-AD4E9B067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117" y="172502"/>
            <a:ext cx="3545766" cy="1284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B5A77-9400-4597-ACA6-6779AFAAD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908862"/>
            <a:ext cx="2286000" cy="2000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D16C3B-7738-4613-86EB-0EA12A9D0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910" y="4117566"/>
            <a:ext cx="2349173" cy="1740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9BC971-2C93-4241-8534-F9ECE40C85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660" y="3739732"/>
            <a:ext cx="3016940" cy="10970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12A165-166A-472F-A4B6-BF2576CBDBB0}"/>
              </a:ext>
            </a:extLst>
          </p:cNvPr>
          <p:cNvSpPr txBox="1"/>
          <p:nvPr/>
        </p:nvSpPr>
        <p:spPr>
          <a:xfrm>
            <a:off x="2034830" y="5331281"/>
            <a:ext cx="304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O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penFeign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79820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Microservice architecture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3B62A6-9A11-4E80-9903-731110AF1AA2}"/>
              </a:ext>
            </a:extLst>
          </p:cNvPr>
          <p:cNvSpPr txBox="1"/>
          <p:nvPr/>
        </p:nvSpPr>
        <p:spPr>
          <a:xfrm>
            <a:off x="800409" y="1004926"/>
            <a:ext cx="10591182" cy="62170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accent3">
                    <a:lumMod val="75000"/>
                  </a:schemeClr>
                </a:solidFill>
              </a:rPr>
              <a:t>RedHawk</a:t>
            </a:r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 Application Services :</a:t>
            </a:r>
          </a:p>
          <a:p>
            <a:pPr algn="l"/>
            <a:r>
              <a:rPr lang="en-US" sz="2200" b="1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endParaRPr lang="en-US" sz="2200" dirty="0">
              <a:solidFill>
                <a:srgbClr val="24292F"/>
              </a:solidFill>
              <a:latin typeface="-apple-system"/>
            </a:endParaRP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000" b="1" u="sng" dirty="0">
                <a:solidFill>
                  <a:srgbClr val="FF0000"/>
                </a:solidFill>
              </a:rPr>
              <a:t>Order Service</a:t>
            </a:r>
            <a:r>
              <a:rPr lang="en-US" sz="22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sz="2200" b="1" dirty="0">
                <a:solidFill>
                  <a:srgbClr val="24292F"/>
                </a:solidFill>
                <a:latin typeface="-apple-system"/>
              </a:rPr>
              <a:t>: 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The service that deals with the costumers orders (</a:t>
            </a:r>
            <a:r>
              <a:rPr lang="en-US" sz="2200" b="1" dirty="0">
                <a:solidFill>
                  <a:srgbClr val="FF0000"/>
                </a:solidFill>
                <a:latin typeface="-apple-system"/>
              </a:rPr>
              <a:t>our focus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).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endParaRPr lang="en-US" sz="2200" b="1" dirty="0">
              <a:solidFill>
                <a:srgbClr val="24292F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000" b="1" u="sng" dirty="0">
                <a:solidFill>
                  <a:srgbClr val="FF0000"/>
                </a:solidFill>
              </a:rPr>
              <a:t>Product Service</a:t>
            </a:r>
            <a:r>
              <a:rPr lang="en-US" sz="2200" b="1" dirty="0">
                <a:solidFill>
                  <a:srgbClr val="FF0000"/>
                </a:solidFill>
                <a:latin typeface="-apple-system"/>
              </a:rPr>
              <a:t> </a:t>
            </a:r>
            <a:r>
              <a:rPr lang="en-US" sz="2200" b="1" dirty="0">
                <a:solidFill>
                  <a:srgbClr val="24292F"/>
                </a:solidFill>
                <a:latin typeface="-apple-system"/>
              </a:rPr>
              <a:t>: 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Product management (</a:t>
            </a:r>
            <a:r>
              <a:rPr lang="en-US" sz="2200" b="1" dirty="0">
                <a:solidFill>
                  <a:srgbClr val="FF0000"/>
                </a:solidFill>
                <a:latin typeface="-apple-system"/>
              </a:rPr>
              <a:t>our focus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).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dirty="0"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latin typeface="-apple-system"/>
              </a:rPr>
              <a:t> </a:t>
            </a:r>
            <a:r>
              <a:rPr lang="en-US" sz="2000" b="1" u="sng" dirty="0"/>
              <a:t>Delivery Service</a:t>
            </a:r>
            <a:r>
              <a:rPr lang="en-US" sz="2200" b="1" dirty="0">
                <a:latin typeface="-apple-system"/>
              </a:rPr>
              <a:t> : 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Manage the order delivery process.</a:t>
            </a:r>
            <a:endParaRPr lang="en-US" sz="2200" dirty="0"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1" dirty="0">
              <a:solidFill>
                <a:srgbClr val="24292F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000" b="1" u="sng" dirty="0">
                <a:solidFill>
                  <a:schemeClr val="tx1"/>
                </a:solidFill>
              </a:rPr>
              <a:t>Employees Service</a:t>
            </a:r>
            <a:r>
              <a:rPr lang="en-US" sz="2200" b="1" dirty="0">
                <a:solidFill>
                  <a:srgbClr val="24292F"/>
                </a:solidFill>
                <a:latin typeface="-apple-system"/>
              </a:rPr>
              <a:t> : 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The product warehouse Employee management.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1" dirty="0">
              <a:solidFill>
                <a:srgbClr val="24292F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000" b="1" u="sng" dirty="0">
                <a:solidFill>
                  <a:schemeClr val="tx1"/>
                </a:solidFill>
              </a:rPr>
              <a:t>Customer Service</a:t>
            </a:r>
            <a:r>
              <a:rPr lang="en-US" sz="2200" b="1" dirty="0">
                <a:solidFill>
                  <a:srgbClr val="24292F"/>
                </a:solidFill>
                <a:latin typeface="-apple-system"/>
              </a:rPr>
              <a:t> : 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Customer management.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200" b="1" dirty="0">
              <a:solidFill>
                <a:srgbClr val="24292F"/>
              </a:solidFill>
              <a:latin typeface="-apple-system"/>
            </a:endParaRPr>
          </a:p>
          <a:p>
            <a:endParaRPr lang="en-US" sz="2200" b="1" dirty="0">
              <a:solidFill>
                <a:srgbClr val="24292F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rgbClr val="24292F"/>
                </a:solidFill>
                <a:latin typeface="-apple-system"/>
              </a:rPr>
              <a:t> </a:t>
            </a:r>
            <a:r>
              <a:rPr lang="en-US" sz="2200" b="1" u="sng" dirty="0">
                <a:solidFill>
                  <a:srgbClr val="00B050"/>
                </a:solidFill>
              </a:rPr>
              <a:t>API Gateway </a:t>
            </a:r>
            <a:r>
              <a:rPr lang="en-US" sz="2200" b="1" dirty="0">
                <a:solidFill>
                  <a:srgbClr val="24292F"/>
                </a:solidFill>
                <a:latin typeface="-apple-system"/>
              </a:rPr>
              <a:t>: 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Calls all other services including the “</a:t>
            </a:r>
            <a:r>
              <a:rPr lang="en-US" sz="2200" i="1" dirty="0">
                <a:solidFill>
                  <a:srgbClr val="24292F"/>
                </a:solidFill>
                <a:latin typeface="-apple-system"/>
              </a:rPr>
              <a:t>Service registry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”</a:t>
            </a:r>
            <a:r>
              <a:rPr lang="en-US" sz="2200" dirty="0"/>
              <a:t>.</a:t>
            </a:r>
          </a:p>
          <a:p>
            <a:endParaRPr lang="en-US" sz="22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200" dirty="0"/>
              <a:t> </a:t>
            </a:r>
            <a:r>
              <a:rPr lang="en-US" sz="2200" b="1" u="sng" dirty="0">
                <a:solidFill>
                  <a:srgbClr val="00B050"/>
                </a:solidFill>
              </a:rPr>
              <a:t>Service registry</a:t>
            </a:r>
            <a:r>
              <a:rPr lang="en-US" sz="2200" b="1" dirty="0"/>
              <a:t> : </a:t>
            </a:r>
            <a:r>
              <a:rPr lang="en-US" sz="2200" dirty="0"/>
              <a:t>U</a:t>
            </a:r>
            <a:r>
              <a:rPr lang="en-US" sz="2200" dirty="0">
                <a:solidFill>
                  <a:srgbClr val="24292F"/>
                </a:solidFill>
                <a:latin typeface="-apple-system"/>
              </a:rPr>
              <a:t>sed by all the services to register and by the “API Gateway“ </a:t>
            </a:r>
          </a:p>
          <a:p>
            <a:r>
              <a:rPr lang="en-US" sz="2200" dirty="0">
                <a:solidFill>
                  <a:srgbClr val="24292F"/>
                </a:solidFill>
                <a:latin typeface="-apple-system"/>
              </a:rPr>
              <a:t>to provide communication information.</a:t>
            </a:r>
          </a:p>
          <a:p>
            <a:endParaRPr lang="en-US" sz="2200" b="1" dirty="0">
              <a:solidFill>
                <a:srgbClr val="24292F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749456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4F2E141-147F-4261-8281-D773D7DBA73F}"/>
              </a:ext>
            </a:extLst>
          </p:cNvPr>
          <p:cNvSpPr/>
          <p:nvPr/>
        </p:nvSpPr>
        <p:spPr>
          <a:xfrm>
            <a:off x="7652283" y="4348308"/>
            <a:ext cx="2703443" cy="21070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2B88816-8A66-48DD-90F5-4048946D5985}"/>
              </a:ext>
            </a:extLst>
          </p:cNvPr>
          <p:cNvSpPr/>
          <p:nvPr/>
        </p:nvSpPr>
        <p:spPr>
          <a:xfrm>
            <a:off x="1823142" y="4348308"/>
            <a:ext cx="2703443" cy="210709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385126-C831-4C96-AA91-3BA7B8A4DC62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66" y="60376"/>
            <a:ext cx="1369355" cy="13693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C24083-D717-4445-B723-D5488F2E1300}"/>
              </a:ext>
            </a:extLst>
          </p:cNvPr>
          <p:cNvSpPr txBox="1"/>
          <p:nvPr/>
        </p:nvSpPr>
        <p:spPr>
          <a:xfrm>
            <a:off x="2648427" y="5141581"/>
            <a:ext cx="985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Order Service</a:t>
            </a:r>
            <a:endParaRPr 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929123-F8EB-42D8-A3D8-5320CA3AAD3E}"/>
              </a:ext>
            </a:extLst>
          </p:cNvPr>
          <p:cNvSpPr txBox="1"/>
          <p:nvPr/>
        </p:nvSpPr>
        <p:spPr>
          <a:xfrm>
            <a:off x="8423102" y="5172099"/>
            <a:ext cx="11618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dirty="0"/>
              <a:t>Product </a:t>
            </a:r>
          </a:p>
          <a:p>
            <a:pPr algn="ctr"/>
            <a:r>
              <a:rPr lang="fr-FR" sz="1800" b="1" dirty="0"/>
              <a:t>Service</a:t>
            </a:r>
            <a:endParaRPr 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6A1FA0-C524-4C95-A95B-DD2935D42FC3}"/>
              </a:ext>
            </a:extLst>
          </p:cNvPr>
          <p:cNvSpPr txBox="1"/>
          <p:nvPr/>
        </p:nvSpPr>
        <p:spPr>
          <a:xfrm>
            <a:off x="6780677" y="360844"/>
            <a:ext cx="21641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dirty="0"/>
              <a:t>Client (Browser or Postman)</a:t>
            </a:r>
            <a:endParaRPr lang="en-US" sz="2000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2D69211-37E1-445E-9DF0-B3E73459DD0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893" y="4425315"/>
            <a:ext cx="925883" cy="48608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5CC9119-D02B-429F-9757-CB05C0E5B8E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9" y="4425870"/>
            <a:ext cx="925883" cy="4860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EC97DC4-079D-41A7-B5EB-7E059000406D}"/>
              </a:ext>
            </a:extLst>
          </p:cNvPr>
          <p:cNvSpPr/>
          <p:nvPr/>
        </p:nvSpPr>
        <p:spPr>
          <a:xfrm>
            <a:off x="5215451" y="2019978"/>
            <a:ext cx="1687917" cy="9820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&lt;API Gateway&gt;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Spring Cloud Gateway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26FC713-B98A-49CA-A5F6-0913751D6674}"/>
              </a:ext>
            </a:extLst>
          </p:cNvPr>
          <p:cNvSpPr/>
          <p:nvPr/>
        </p:nvSpPr>
        <p:spPr>
          <a:xfrm>
            <a:off x="8991420" y="2019978"/>
            <a:ext cx="2105422" cy="9820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&lt;Service registry&gt;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Eureka Netflix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D28FED2-D6E0-4695-805D-B5A9C42862D0}"/>
              </a:ext>
            </a:extLst>
          </p:cNvPr>
          <p:cNvCxnSpPr>
            <a:cxnSpLocks/>
          </p:cNvCxnSpPr>
          <p:nvPr/>
        </p:nvCxnSpPr>
        <p:spPr>
          <a:xfrm>
            <a:off x="6903368" y="2317035"/>
            <a:ext cx="2088052" cy="0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C220066-1F51-4C66-B012-DA3CA479EAED}"/>
              </a:ext>
            </a:extLst>
          </p:cNvPr>
          <p:cNvSpPr txBox="1"/>
          <p:nvPr/>
        </p:nvSpPr>
        <p:spPr>
          <a:xfrm>
            <a:off x="7041964" y="1908723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(2)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registry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DCF754-5403-406B-A024-988154D83552}"/>
              </a:ext>
            </a:extLst>
          </p:cNvPr>
          <p:cNvCxnSpPr>
            <a:cxnSpLocks/>
          </p:cNvCxnSpPr>
          <p:nvPr/>
        </p:nvCxnSpPr>
        <p:spPr>
          <a:xfrm flipV="1">
            <a:off x="2064106" y="1432164"/>
            <a:ext cx="1506722" cy="1"/>
          </a:xfrm>
          <a:prstGeom prst="straightConnector1">
            <a:avLst/>
          </a:prstGeom>
          <a:ln w="57150">
            <a:solidFill>
              <a:schemeClr val="accent3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3BEB9AE-607E-413A-8BAE-7F9835925A0C}"/>
              </a:ext>
            </a:extLst>
          </p:cNvPr>
          <p:cNvSpPr/>
          <p:nvPr/>
        </p:nvSpPr>
        <p:spPr>
          <a:xfrm>
            <a:off x="0" y="-15325"/>
            <a:ext cx="3775587" cy="23417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AE1F84-396A-4214-8A68-F8C84CB00698}"/>
              </a:ext>
            </a:extLst>
          </p:cNvPr>
          <p:cNvCxnSpPr>
            <a:cxnSpLocks/>
          </p:cNvCxnSpPr>
          <p:nvPr/>
        </p:nvCxnSpPr>
        <p:spPr>
          <a:xfrm>
            <a:off x="2076259" y="986259"/>
            <a:ext cx="1506722" cy="11963"/>
          </a:xfrm>
          <a:prstGeom prst="straightConnector1">
            <a:avLst/>
          </a:prstGeom>
          <a:ln w="57150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0771664-5F9D-4A41-921B-9C6C5A175CCD}"/>
              </a:ext>
            </a:extLst>
          </p:cNvPr>
          <p:cNvCxnSpPr>
            <a:cxnSpLocks/>
          </p:cNvCxnSpPr>
          <p:nvPr/>
        </p:nvCxnSpPr>
        <p:spPr>
          <a:xfrm>
            <a:off x="2076259" y="553918"/>
            <a:ext cx="150672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46F5A0-CF77-45CA-BB34-5252BA077D66}"/>
              </a:ext>
            </a:extLst>
          </p:cNvPr>
          <p:cNvSpPr txBox="1"/>
          <p:nvPr/>
        </p:nvSpPr>
        <p:spPr>
          <a:xfrm>
            <a:off x="78643" y="314311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call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44B690D-B1DE-4DD0-A41C-A43896995198}"/>
              </a:ext>
            </a:extLst>
          </p:cNvPr>
          <p:cNvSpPr txBox="1"/>
          <p:nvPr/>
        </p:nvSpPr>
        <p:spPr>
          <a:xfrm>
            <a:off x="78643" y="1167682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registry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20D562-6313-4C2A-86A7-AA60E23D9840}"/>
              </a:ext>
            </a:extLst>
          </p:cNvPr>
          <p:cNvSpPr txBox="1"/>
          <p:nvPr/>
        </p:nvSpPr>
        <p:spPr>
          <a:xfrm>
            <a:off x="78643" y="745054"/>
            <a:ext cx="1828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115288-BD39-4BBB-B9E9-7BFC8CD78BA3}"/>
              </a:ext>
            </a:extLst>
          </p:cNvPr>
          <p:cNvSpPr txBox="1"/>
          <p:nvPr/>
        </p:nvSpPr>
        <p:spPr>
          <a:xfrm>
            <a:off x="267813" y="1693166"/>
            <a:ext cx="3087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 arrows are REST type of communication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66E94F2-B0A3-4DBA-BCD3-B6FE41962FDA}"/>
              </a:ext>
            </a:extLst>
          </p:cNvPr>
          <p:cNvCxnSpPr>
            <a:cxnSpLocks/>
          </p:cNvCxnSpPr>
          <p:nvPr/>
        </p:nvCxnSpPr>
        <p:spPr>
          <a:xfrm flipV="1">
            <a:off x="9802423" y="3002024"/>
            <a:ext cx="438857" cy="1346284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76A20D3-CCCA-4397-8839-E644182E100E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460338" y="3002024"/>
            <a:ext cx="5583793" cy="1461929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CE0017-B7A7-45F4-94C7-3B4D342ED909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flipH="1">
            <a:off x="3174864" y="3002024"/>
            <a:ext cx="2884546" cy="1346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52D99B6-8963-42B3-9E0C-11C19CB3216B}"/>
              </a:ext>
            </a:extLst>
          </p:cNvPr>
          <p:cNvCxnSpPr>
            <a:cxnSpLocks/>
            <a:stCxn id="25" idx="2"/>
            <a:endCxn id="14" idx="0"/>
          </p:cNvCxnSpPr>
          <p:nvPr/>
        </p:nvCxnSpPr>
        <p:spPr>
          <a:xfrm>
            <a:off x="6059410" y="3002024"/>
            <a:ext cx="2944595" cy="134628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4995F8-99AC-473A-AA5E-70C22B025167}"/>
              </a:ext>
            </a:extLst>
          </p:cNvPr>
          <p:cNvCxnSpPr>
            <a:cxnSpLocks/>
          </p:cNvCxnSpPr>
          <p:nvPr/>
        </p:nvCxnSpPr>
        <p:spPr>
          <a:xfrm>
            <a:off x="4526585" y="5547628"/>
            <a:ext cx="312569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88680F8-39D9-4D3A-88A5-C4015735E181}"/>
              </a:ext>
            </a:extLst>
          </p:cNvPr>
          <p:cNvSpPr txBox="1"/>
          <p:nvPr/>
        </p:nvSpPr>
        <p:spPr>
          <a:xfrm rot="20131698">
            <a:off x="3558965" y="3311716"/>
            <a:ext cx="1958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(3)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Service call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98ACC86-AD14-4DD4-99EA-5BBF0B2DF2B6}"/>
              </a:ext>
            </a:extLst>
          </p:cNvPr>
          <p:cNvSpPr txBox="1"/>
          <p:nvPr/>
        </p:nvSpPr>
        <p:spPr>
          <a:xfrm rot="20781013">
            <a:off x="7729878" y="2995211"/>
            <a:ext cx="1096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2549B7-5A9D-4BBC-B080-4B897F932FAB}"/>
              </a:ext>
            </a:extLst>
          </p:cNvPr>
          <p:cNvSpPr txBox="1"/>
          <p:nvPr/>
        </p:nvSpPr>
        <p:spPr>
          <a:xfrm>
            <a:off x="4989296" y="5604085"/>
            <a:ext cx="22775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(4) </a:t>
            </a:r>
            <a:r>
              <a:rPr lang="en-US" sz="1800" b="1" dirty="0" err="1">
                <a:solidFill>
                  <a:srgbClr val="FF0000"/>
                </a:solidFill>
              </a:rPr>
              <a:t>stockCheck</a:t>
            </a:r>
            <a:r>
              <a:rPr lang="en-US" sz="1800" b="1" dirty="0">
                <a:solidFill>
                  <a:srgbClr val="FF0000"/>
                </a:solidFill>
              </a:rPr>
              <a:t>() </a:t>
            </a:r>
            <a:r>
              <a:rPr lang="en-US" sz="1800" b="1" dirty="0"/>
              <a:t>/</a:t>
            </a:r>
            <a:r>
              <a:rPr lang="en-US" sz="1800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getProductByid</a:t>
            </a:r>
            <a:r>
              <a:rPr lang="en-US" b="1" dirty="0">
                <a:solidFill>
                  <a:srgbClr val="FF0000"/>
                </a:solidFill>
              </a:rPr>
              <a:t> ()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CF7258B-F1AF-4A9A-9B58-8337B9DBCD10}"/>
              </a:ext>
            </a:extLst>
          </p:cNvPr>
          <p:cNvCxnSpPr>
            <a:cxnSpLocks/>
          </p:cNvCxnSpPr>
          <p:nvPr/>
        </p:nvCxnSpPr>
        <p:spPr>
          <a:xfrm>
            <a:off x="6334541" y="1429731"/>
            <a:ext cx="3166" cy="5902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id="{5B8B0F0D-3FD0-4A94-AE72-142123CD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4004" y="0"/>
            <a:ext cx="3187995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Demo</a:t>
            </a:r>
            <a:endParaRPr lang="en-US" sz="4000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06C8F29-F1AA-4733-A6CC-3F4B4205AD5F}"/>
              </a:ext>
            </a:extLst>
          </p:cNvPr>
          <p:cNvCxnSpPr>
            <a:cxnSpLocks/>
          </p:cNvCxnSpPr>
          <p:nvPr/>
        </p:nvCxnSpPr>
        <p:spPr>
          <a:xfrm flipV="1">
            <a:off x="5808636" y="1429731"/>
            <a:ext cx="0" cy="58660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23D5BB8-4369-445B-A049-06DE6E705603}"/>
              </a:ext>
            </a:extLst>
          </p:cNvPr>
          <p:cNvSpPr txBox="1"/>
          <p:nvPr/>
        </p:nvSpPr>
        <p:spPr>
          <a:xfrm>
            <a:off x="4301491" y="1299451"/>
            <a:ext cx="1347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(7) </a:t>
            </a:r>
            <a:r>
              <a:rPr lang="en-US" sz="1800" b="1" dirty="0">
                <a:solidFill>
                  <a:srgbClr val="FF0000"/>
                </a:solidFill>
              </a:rPr>
              <a:t>Client</a:t>
            </a:r>
          </a:p>
          <a:p>
            <a:pPr algn="ctr"/>
            <a:r>
              <a:rPr lang="en-US" sz="1800" b="1" dirty="0">
                <a:solidFill>
                  <a:srgbClr val="FF0000"/>
                </a:solidFill>
              </a:rPr>
              <a:t>Response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709FA0-7EEF-49CD-867C-2F09B00EC898}"/>
              </a:ext>
            </a:extLst>
          </p:cNvPr>
          <p:cNvSpPr/>
          <p:nvPr/>
        </p:nvSpPr>
        <p:spPr>
          <a:xfrm>
            <a:off x="4096762" y="5023503"/>
            <a:ext cx="892534" cy="786734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bg1"/>
                </a:solidFill>
                <a:latin typeface="Arial" panose="020B0604020202020204" pitchFamily="34" charset="0"/>
              </a:rPr>
              <a:t>O</a:t>
            </a:r>
            <a:r>
              <a:rPr lang="en-US" sz="1800" b="1" dirty="0" err="1">
                <a:solidFill>
                  <a:schemeClr val="bg1"/>
                </a:solidFill>
                <a:latin typeface="Arial" panose="020B0604020202020204" pitchFamily="34" charset="0"/>
              </a:rPr>
              <a:t>penFeign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E0A396-11CC-4225-9DF2-62ABB71134F5}"/>
              </a:ext>
            </a:extLst>
          </p:cNvPr>
          <p:cNvSpPr txBox="1"/>
          <p:nvPr/>
        </p:nvSpPr>
        <p:spPr>
          <a:xfrm>
            <a:off x="6401822" y="1475890"/>
            <a:ext cx="1455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(1)</a:t>
            </a:r>
            <a:r>
              <a:rPr lang="en-US" sz="1800" b="1" dirty="0">
                <a:solidFill>
                  <a:srgbClr val="FF0000"/>
                </a:solidFill>
              </a:rPr>
              <a:t> Request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D74D06C-CCB8-4E98-ABEF-FBFE521A6696}"/>
              </a:ext>
            </a:extLst>
          </p:cNvPr>
          <p:cNvCxnSpPr>
            <a:cxnSpLocks/>
          </p:cNvCxnSpPr>
          <p:nvPr/>
        </p:nvCxnSpPr>
        <p:spPr>
          <a:xfrm flipH="1">
            <a:off x="4966762" y="5172099"/>
            <a:ext cx="2685520" cy="0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0822B11-1D17-4F79-A5B9-D771412EC66F}"/>
              </a:ext>
            </a:extLst>
          </p:cNvPr>
          <p:cNvSpPr txBox="1"/>
          <p:nvPr/>
        </p:nvSpPr>
        <p:spPr>
          <a:xfrm>
            <a:off x="5896269" y="4757148"/>
            <a:ext cx="50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(5) </a:t>
            </a:r>
            <a:endParaRPr lang="en-US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0813507-8AFB-4A3D-AAD7-478AA10A133C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2376446" y="2511001"/>
            <a:ext cx="2839005" cy="1824193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A1C65A5-288F-417C-BEEA-83BAF6B93FF1}"/>
              </a:ext>
            </a:extLst>
          </p:cNvPr>
          <p:cNvSpPr txBox="1"/>
          <p:nvPr/>
        </p:nvSpPr>
        <p:spPr>
          <a:xfrm>
            <a:off x="4112044" y="2576236"/>
            <a:ext cx="506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(6) </a:t>
            </a:r>
            <a:endParaRPr lang="en-US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CCCF78-9837-4427-A0E9-DE12377DE619}"/>
              </a:ext>
            </a:extLst>
          </p:cNvPr>
          <p:cNvCxnSpPr>
            <a:cxnSpLocks/>
          </p:cNvCxnSpPr>
          <p:nvPr/>
        </p:nvCxnSpPr>
        <p:spPr>
          <a:xfrm>
            <a:off x="6903368" y="2687782"/>
            <a:ext cx="2088052" cy="0"/>
          </a:xfrm>
          <a:prstGeom prst="straightConnector1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932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fr-FR" sz="4000" dirty="0">
                <a:solidFill>
                  <a:schemeClr val="accent3"/>
                </a:solidFill>
              </a:rPr>
              <a:t>The process</a:t>
            </a:r>
            <a:endParaRPr lang="fr-FR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82986D-05EE-4CDC-B35C-94AEED0F89DF}"/>
              </a:ext>
            </a:extLst>
          </p:cNvPr>
          <p:cNvSpPr/>
          <p:nvPr/>
        </p:nvSpPr>
        <p:spPr>
          <a:xfrm>
            <a:off x="352602" y="1050758"/>
            <a:ext cx="1183939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   Step 1 : </a:t>
            </a:r>
            <a:r>
              <a:rPr lang="en-US" sz="2000" dirty="0"/>
              <a:t>Create two Spring boot projects (</a:t>
            </a:r>
            <a:r>
              <a:rPr lang="en-US" sz="2000" i="1" dirty="0" err="1"/>
              <a:t>order_service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i="1" dirty="0" err="1"/>
              <a:t>product_service</a:t>
            </a:r>
            <a:r>
              <a:rPr lang="en-US" sz="2000" dirty="0"/>
              <a:t>) with the (</a:t>
            </a:r>
            <a:r>
              <a:rPr lang="en-US" sz="2000" i="1" dirty="0"/>
              <a:t>web, eureka-client</a:t>
            </a:r>
            <a:r>
              <a:rPr lang="en-US" sz="2000" dirty="0"/>
              <a:t>) dependencies for both projects.</a:t>
            </a:r>
          </a:p>
          <a:p>
            <a:pPr marL="457200" indent="-457200" algn="l">
              <a:buFont typeface="+mj-lt"/>
              <a:buAutoNum type="arabicParenR"/>
            </a:pPr>
            <a:endParaRPr lang="en-US" sz="2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24292F"/>
                </a:solidFill>
                <a:latin typeface="-apple-system"/>
              </a:rPr>
              <a:t>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2 : </a:t>
            </a:r>
            <a:r>
              <a:rPr lang="en-US" sz="2000" dirty="0"/>
              <a:t>Configure the two projects via the </a:t>
            </a:r>
            <a:r>
              <a:rPr lang="en-US" sz="2000" i="1" dirty="0" err="1"/>
              <a:t>application.properties</a:t>
            </a:r>
            <a:r>
              <a:rPr lang="en-US" sz="2000" dirty="0"/>
              <a:t> or </a:t>
            </a:r>
            <a:r>
              <a:rPr lang="en-US" sz="2000" i="1" dirty="0"/>
              <a:t>.</a:t>
            </a:r>
            <a:r>
              <a:rPr lang="en-US" sz="2000" i="1" dirty="0" err="1"/>
              <a:t>yml</a:t>
            </a:r>
            <a:r>
              <a:rPr lang="en-US" sz="2000" dirty="0"/>
              <a:t> file.</a:t>
            </a:r>
            <a:endParaRPr lang="en-US" sz="2000" b="1" i="0" dirty="0">
              <a:solidFill>
                <a:srgbClr val="000000"/>
              </a:solidFill>
              <a:effectLst/>
              <a:latin typeface="Raleway" pitchFamily="2" charset="0"/>
            </a:endParaRPr>
          </a:p>
          <a:p>
            <a:endParaRPr lang="en-US" sz="2000" b="1" dirty="0">
              <a:solidFill>
                <a:srgbClr val="000000"/>
              </a:solidFill>
              <a:latin typeface="Raleway" pitchFamily="2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3 : </a:t>
            </a:r>
            <a:r>
              <a:rPr lang="en-US" sz="2000" dirty="0"/>
              <a:t>Define the necessary classes and each service controller.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4 :</a:t>
            </a:r>
            <a:r>
              <a:rPr lang="en-US" sz="2000" i="0" dirty="0">
                <a:solidFill>
                  <a:srgbClr val="24292F"/>
                </a:solidFill>
                <a:effectLst/>
                <a:latin typeface="-apple-system"/>
              </a:rPr>
              <a:t> </a:t>
            </a:r>
            <a:r>
              <a:rPr lang="en-US" sz="2000" i="0" dirty="0">
                <a:effectLst/>
                <a:latin typeface="Segoe UI (Body)"/>
              </a:rPr>
              <a:t>Create the </a:t>
            </a:r>
            <a:r>
              <a:rPr lang="en-US" sz="2000" i="0" dirty="0" err="1">
                <a:effectLst/>
                <a:latin typeface="Segoe UI (Body)"/>
              </a:rPr>
              <a:t>OpenFeign</a:t>
            </a:r>
            <a:r>
              <a:rPr lang="en-US" sz="2000" i="0" dirty="0">
                <a:effectLst/>
                <a:latin typeface="Segoe UI (Body)"/>
              </a:rPr>
              <a:t> proxy interface and establish communication between the two services.</a:t>
            </a:r>
            <a:endParaRPr lang="en-US" sz="2000" dirty="0">
              <a:latin typeface="Segoe UI (Body)"/>
            </a:endParaRPr>
          </a:p>
          <a:p>
            <a:endParaRPr lang="en-US" sz="2000" dirty="0">
              <a:latin typeface="Segoe UI (Body)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 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</a:t>
            </a:r>
            <a:r>
              <a:rPr lang="en-US" sz="2000" b="1" dirty="0">
                <a:solidFill>
                  <a:srgbClr val="24292F"/>
                </a:solidFill>
                <a:latin typeface="-apple-system"/>
              </a:rPr>
              <a:t>5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 : </a:t>
            </a:r>
            <a:r>
              <a:rPr lang="en-US" sz="2000" dirty="0"/>
              <a:t>Create the API Gateway spring boot project using the spring could gateway dependency.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</a:t>
            </a:r>
            <a:r>
              <a:rPr lang="en-US" sz="2000" b="1" dirty="0">
                <a:solidFill>
                  <a:srgbClr val="24292F"/>
                </a:solidFill>
                <a:latin typeface="-apple-system"/>
              </a:rPr>
              <a:t>6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 : </a:t>
            </a:r>
            <a:r>
              <a:rPr lang="en-US" sz="2000" dirty="0"/>
              <a:t>Create and configure the eureka server.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 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7 : </a:t>
            </a:r>
            <a:r>
              <a:rPr lang="en-US" sz="2000" dirty="0"/>
              <a:t>Configure the </a:t>
            </a:r>
            <a:r>
              <a:rPr lang="en-US" sz="2000" i="1" dirty="0" err="1"/>
              <a:t>other_service</a:t>
            </a:r>
            <a:r>
              <a:rPr lang="en-US" sz="2000" dirty="0"/>
              <a:t> and the </a:t>
            </a:r>
            <a:r>
              <a:rPr lang="en-US" sz="2000" i="1" dirty="0" err="1"/>
              <a:t>product_service</a:t>
            </a:r>
            <a:r>
              <a:rPr lang="en-US" sz="2000" i="1" dirty="0"/>
              <a:t> </a:t>
            </a:r>
            <a:r>
              <a:rPr lang="en-US" sz="2000" dirty="0"/>
              <a:t>to auto register to the eureka server and the API Gateway to use dynamic routing.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Raleway" pitchFamily="2" charset="0"/>
              </a:rPr>
              <a:t>    </a:t>
            </a: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Step 8 : </a:t>
            </a:r>
            <a:r>
              <a:rPr lang="en-US" sz="2000" dirty="0"/>
              <a:t>Run and test.</a:t>
            </a:r>
          </a:p>
        </p:txBody>
      </p:sp>
    </p:spTree>
    <p:extLst>
      <p:ext uri="{BB962C8B-B14F-4D97-AF65-F5344CB8AC3E}">
        <p14:creationId xmlns:p14="http://schemas.microsoft.com/office/powerpoint/2010/main" val="169635397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1: Create the Spring boot projects 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733EC9-4564-4A29-B4A4-23AFCAA71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47" y="2091252"/>
            <a:ext cx="3668170" cy="22908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574984-24EC-4EF6-BF77-406BEF8FD54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790" y="2190273"/>
            <a:ext cx="3473165" cy="216903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E6C777-FA30-4791-BF1D-49B2F69165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262" y="1545116"/>
            <a:ext cx="3157475" cy="9308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8422E3-4F9F-4BF3-9531-95D15B98B5E4}"/>
              </a:ext>
            </a:extLst>
          </p:cNvPr>
          <p:cNvSpPr txBox="1"/>
          <p:nvPr/>
        </p:nvSpPr>
        <p:spPr>
          <a:xfrm>
            <a:off x="3109877" y="4420819"/>
            <a:ext cx="91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FF0000"/>
                </a:solidFill>
              </a:rPr>
              <a:t>Intellij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C4DB71-E7C6-437C-BA71-870DE34BEFCA}"/>
              </a:ext>
            </a:extLst>
          </p:cNvPr>
          <p:cNvSpPr txBox="1"/>
          <p:nvPr/>
        </p:nvSpPr>
        <p:spPr>
          <a:xfrm>
            <a:off x="8264637" y="4444265"/>
            <a:ext cx="914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FF0000"/>
                </a:solidFill>
              </a:rPr>
              <a:t>Eclipse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D78D6B4-7393-46C1-A971-F1087F187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355433"/>
            <a:ext cx="6216766" cy="83099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org.springframework.cloud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&gt;spring-cloud-starter-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netflix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-eureka-client&lt;/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FB3932E-1578-4B5B-8393-2D6E92383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63" y="5354449"/>
            <a:ext cx="4602542" cy="83099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&gt;spring-boot-starter-web&lt;/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436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2: </a:t>
            </a:r>
            <a:r>
              <a:rPr lang="en-US" sz="4000" i="1" dirty="0" err="1">
                <a:solidFill>
                  <a:schemeClr val="accent3"/>
                </a:solidFill>
              </a:rPr>
              <a:t>order_service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and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i="1" dirty="0" err="1">
                <a:solidFill>
                  <a:schemeClr val="accent3"/>
                </a:solidFill>
              </a:rPr>
              <a:t>product_service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configuration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98687A-8C43-4835-B275-112AA1CB2CCD}"/>
              </a:ext>
            </a:extLst>
          </p:cNvPr>
          <p:cNvSpPr txBox="1"/>
          <p:nvPr/>
        </p:nvSpPr>
        <p:spPr>
          <a:xfrm>
            <a:off x="7169953" y="6277817"/>
            <a:ext cx="394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Raleway" pitchFamily="2" charset="0"/>
              </a:rPr>
              <a:t>order_service</a:t>
            </a:r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9120D0-EDB7-44FA-A8A0-888C26B1990E}"/>
              </a:ext>
            </a:extLst>
          </p:cNvPr>
          <p:cNvSpPr/>
          <p:nvPr/>
        </p:nvSpPr>
        <p:spPr>
          <a:xfrm>
            <a:off x="151790" y="907785"/>
            <a:ext cx="1198720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As we have not yet implemented the </a:t>
            </a:r>
            <a:r>
              <a:rPr lang="en-US" sz="2400" dirty="0">
                <a:solidFill>
                  <a:srgbClr val="FF0000"/>
                </a:solidFill>
              </a:rPr>
              <a:t>eureka server</a:t>
            </a:r>
            <a:r>
              <a:rPr lang="en-US" sz="2400" dirty="0"/>
              <a:t>, we need to </a:t>
            </a:r>
            <a:r>
              <a:rPr lang="en-US" sz="2400" dirty="0">
                <a:solidFill>
                  <a:srgbClr val="FF0000"/>
                </a:solidFill>
              </a:rPr>
              <a:t>prevent</a:t>
            </a:r>
            <a:r>
              <a:rPr lang="en-US" sz="2400" dirty="0"/>
              <a:t> the two services from being </a:t>
            </a:r>
            <a:r>
              <a:rPr lang="en-US" sz="2400" dirty="0">
                <a:solidFill>
                  <a:srgbClr val="FF0000"/>
                </a:solidFill>
              </a:rPr>
              <a:t>registered</a:t>
            </a:r>
            <a:r>
              <a:rPr lang="en-US" sz="2400" dirty="0"/>
              <a:t> to a server that </a:t>
            </a:r>
            <a:r>
              <a:rPr lang="en-US" sz="2400" dirty="0">
                <a:solidFill>
                  <a:srgbClr val="FF0000"/>
                </a:solidFill>
              </a:rPr>
              <a:t>does not exist</a:t>
            </a:r>
            <a:r>
              <a:rPr lang="en-US" sz="2400" dirty="0"/>
              <a:t>.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Another important piece of configuration is the </a:t>
            </a:r>
            <a:r>
              <a:rPr lang="en-US" sz="2400" dirty="0">
                <a:solidFill>
                  <a:srgbClr val="FF0000"/>
                </a:solidFill>
              </a:rPr>
              <a:t>service name</a:t>
            </a:r>
            <a:r>
              <a:rPr lang="en-US" sz="2400" dirty="0"/>
              <a:t>, as it will be used to specify the service to be called.</a:t>
            </a:r>
          </a:p>
          <a:p>
            <a:endParaRPr lang="en-US" sz="2400" dirty="0"/>
          </a:p>
          <a:p>
            <a:r>
              <a:rPr lang="en-US" sz="24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28DDAB-D247-4E9A-ACB4-0D4B6EE93AC2}"/>
              </a:ext>
            </a:extLst>
          </p:cNvPr>
          <p:cNvSpPr/>
          <p:nvPr/>
        </p:nvSpPr>
        <p:spPr>
          <a:xfrm>
            <a:off x="251789" y="3551586"/>
            <a:ext cx="5771488" cy="2588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073CA47F-5E9A-4A2B-BD51-CC75E32A84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158" y="3691466"/>
            <a:ext cx="561331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server.port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8091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#application name to use in the registry server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spring.application.name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product-service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#disable the Eureka Discovery Client,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 we did not create a registry server yet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spring.cloud.discovery.enabled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7DB2395-4008-4729-BCD1-776D488E7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8031" y="3689733"/>
            <a:ext cx="566632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server.port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8090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#application name to use in the registry server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spring.application.name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order-service</a:t>
            </a: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#disable the Eureka Discovery Client,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as we did not create a registry server yet</a:t>
            </a:r>
            <a:br>
              <a:rPr kumimoji="0" lang="en-US" altLang="en-US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spring.cloud.discovery.enabled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CA9E88-9265-416F-8E7F-D69510A088AF}"/>
              </a:ext>
            </a:extLst>
          </p:cNvPr>
          <p:cNvSpPr/>
          <p:nvPr/>
        </p:nvSpPr>
        <p:spPr>
          <a:xfrm>
            <a:off x="6188485" y="3564837"/>
            <a:ext cx="5771488" cy="25880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058770-9E0B-4FA4-A35E-34FD9CBF4C14}"/>
              </a:ext>
            </a:extLst>
          </p:cNvPr>
          <p:cNvSpPr txBox="1"/>
          <p:nvPr/>
        </p:nvSpPr>
        <p:spPr>
          <a:xfrm>
            <a:off x="1166291" y="6278001"/>
            <a:ext cx="3942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Raleway" pitchFamily="2" charset="0"/>
              </a:rPr>
              <a:t>product_service</a:t>
            </a:r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535517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3: </a:t>
            </a:r>
            <a:r>
              <a:rPr lang="en-US" sz="4000" i="1" dirty="0" err="1">
                <a:solidFill>
                  <a:schemeClr val="accent3"/>
                </a:solidFill>
              </a:rPr>
              <a:t>order_service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and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i="1" dirty="0" err="1">
                <a:solidFill>
                  <a:schemeClr val="accent3"/>
                </a:solidFill>
              </a:rPr>
              <a:t>product_service</a:t>
            </a:r>
            <a:r>
              <a:rPr lang="en-US" sz="4000" i="1" dirty="0">
                <a:solidFill>
                  <a:schemeClr val="accent3"/>
                </a:solidFill>
              </a:rPr>
              <a:t> classes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C880B-7E07-4707-9F34-030B9881C8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77" y="1431139"/>
            <a:ext cx="3734321" cy="30674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FF823D-BE13-4123-A7CF-56C5B1B52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374" y="1322623"/>
            <a:ext cx="3372321" cy="3258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FF1E17-48F8-4B67-9541-559E8831A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562" y="4646793"/>
            <a:ext cx="5506637" cy="18068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CB6F5E-7330-4723-9CCC-0AD72AC8F3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0" y="4634408"/>
            <a:ext cx="1881493" cy="19142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C43DAD9-7CCC-4736-A3D7-B894DC4A20D0}"/>
              </a:ext>
            </a:extLst>
          </p:cNvPr>
          <p:cNvSpPr/>
          <p:nvPr/>
        </p:nvSpPr>
        <p:spPr>
          <a:xfrm>
            <a:off x="251789" y="1187698"/>
            <a:ext cx="5155098" cy="5496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85C30-100A-40E7-BEDF-2880A8E4E38C}"/>
              </a:ext>
            </a:extLst>
          </p:cNvPr>
          <p:cNvSpPr/>
          <p:nvPr/>
        </p:nvSpPr>
        <p:spPr>
          <a:xfrm>
            <a:off x="5670531" y="1187698"/>
            <a:ext cx="6428703" cy="549678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32F54B-96CC-4855-9B87-C3E7F7109B89}"/>
              </a:ext>
            </a:extLst>
          </p:cNvPr>
          <p:cNvSpPr txBox="1"/>
          <p:nvPr/>
        </p:nvSpPr>
        <p:spPr>
          <a:xfrm>
            <a:off x="3034906" y="5426861"/>
            <a:ext cx="2067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Raleway" pitchFamily="2" charset="0"/>
              </a:rPr>
              <a:t>product_service</a:t>
            </a:r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756810-361A-4AF9-A73B-D66A0B460DAA}"/>
              </a:ext>
            </a:extLst>
          </p:cNvPr>
          <p:cNvSpPr txBox="1"/>
          <p:nvPr/>
        </p:nvSpPr>
        <p:spPr>
          <a:xfrm>
            <a:off x="6026698" y="2083182"/>
            <a:ext cx="1755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000000"/>
                </a:solidFill>
                <a:latin typeface="Raleway" pitchFamily="2" charset="0"/>
              </a:rPr>
              <a:t>order_service</a:t>
            </a:r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C304A-CBE6-43AC-8CE9-1FFACF7C5720}"/>
              </a:ext>
            </a:extLst>
          </p:cNvPr>
          <p:cNvSpPr txBox="1"/>
          <p:nvPr/>
        </p:nvSpPr>
        <p:spPr>
          <a:xfrm>
            <a:off x="9392642" y="5488416"/>
            <a:ext cx="175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Raleway" pitchFamily="2" charset="0"/>
              </a:rPr>
              <a:t>CREATED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EFCC2B-B3E5-442F-8EE9-744689170B98}"/>
              </a:ext>
            </a:extLst>
          </p:cNvPr>
          <p:cNvSpPr txBox="1"/>
          <p:nvPr/>
        </p:nvSpPr>
        <p:spPr>
          <a:xfrm>
            <a:off x="9287364" y="5862358"/>
            <a:ext cx="175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400" dirty="0">
                <a:solidFill>
                  <a:srgbClr val="000000"/>
                </a:solidFill>
                <a:latin typeface="Raleway" pitchFamily="2" charset="0"/>
              </a:rPr>
              <a:t>F</a:t>
            </a:r>
            <a:r>
              <a:rPr lang="en-US" sz="1400" dirty="0">
                <a:solidFill>
                  <a:srgbClr val="000000"/>
                </a:solidFill>
                <a:latin typeface="Raleway" pitchFamily="2" charset="0"/>
              </a:rPr>
              <a:t>AILED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5E4CA2-A8A6-430B-8CD2-9CCC5E8E4D4F}"/>
              </a:ext>
            </a:extLst>
          </p:cNvPr>
          <p:cNvSpPr txBox="1"/>
          <p:nvPr/>
        </p:nvSpPr>
        <p:spPr>
          <a:xfrm>
            <a:off x="5747695" y="2964878"/>
            <a:ext cx="241451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Raleway" pitchFamily="2" charset="0"/>
              </a:rPr>
              <a:t>You can create the enumeration </a:t>
            </a:r>
            <a:r>
              <a:rPr lang="en-US" sz="1400" dirty="0" err="1">
                <a:solidFill>
                  <a:srgbClr val="000000"/>
                </a:solidFill>
                <a:latin typeface="Raleway" pitchFamily="2" charset="0"/>
              </a:rPr>
              <a:t>OrderState</a:t>
            </a:r>
            <a:endParaRPr lang="en-US" sz="1400" dirty="0">
              <a:solidFill>
                <a:srgbClr val="000000"/>
              </a:solidFill>
              <a:latin typeface="Raleway" pitchFamily="2" charset="0"/>
            </a:endParaRPr>
          </a:p>
          <a:p>
            <a:pPr algn="ctr"/>
            <a:r>
              <a:rPr lang="en-US" sz="1400" dirty="0">
                <a:solidFill>
                  <a:srgbClr val="000000"/>
                </a:solidFill>
                <a:latin typeface="Raleway" pitchFamily="2" charset="0"/>
              </a:rPr>
              <a:t>Class in a separate file (In this structure it is </a:t>
            </a:r>
            <a:r>
              <a:rPr lang="en-US" sz="1400" dirty="0" err="1">
                <a:solidFill>
                  <a:srgbClr val="000000"/>
                </a:solidFill>
                <a:latin typeface="Raleway" pitchFamily="2" charset="0"/>
              </a:rPr>
              <a:t>preent</a:t>
            </a:r>
            <a:r>
              <a:rPr lang="en-US" sz="1400" dirty="0">
                <a:solidFill>
                  <a:srgbClr val="000000"/>
                </a:solidFill>
                <a:latin typeface="Raleway" pitchFamily="2" charset="0"/>
              </a:rPr>
              <a:t> with in the order class)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458EB0-4344-41EF-AF58-791E16FCB341}"/>
              </a:ext>
            </a:extLst>
          </p:cNvPr>
          <p:cNvSpPr txBox="1"/>
          <p:nvPr/>
        </p:nvSpPr>
        <p:spPr>
          <a:xfrm>
            <a:off x="9800889" y="4949812"/>
            <a:ext cx="1755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rgbClr val="000000"/>
                </a:solidFill>
                <a:latin typeface="Raleway" pitchFamily="2" charset="0"/>
              </a:rPr>
              <a:t>OrderState</a:t>
            </a:r>
            <a:endParaRPr lang="en-US" sz="1400" dirty="0">
              <a:solidFill>
                <a:srgbClr val="000000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3968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3: </a:t>
            </a:r>
            <a:r>
              <a:rPr lang="en-US" sz="4000" i="1" dirty="0" err="1">
                <a:solidFill>
                  <a:schemeClr val="accent3"/>
                </a:solidFill>
              </a:rPr>
              <a:t>product_service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controller</a:t>
            </a:r>
            <a:endParaRPr lang="en-US" sz="4000" dirty="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C1539D6-AB71-4132-BC33-7E94222E1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1185" y="3442430"/>
            <a:ext cx="7529625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"/Product/AllProducts"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List&lt;Product&gt;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getProductList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"/Product/{prodId}"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getProductByid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"/Product/Stock/{prodId}/{qnt}"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stockCheck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F265434-E40A-4EE8-89D6-E3EE1BA05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7" y="1747806"/>
            <a:ext cx="10568919" cy="120032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&lt;Product&gt;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productList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Product((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"HTC Electric Shaver"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"An electric shaver"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Product((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"Arduino Uno"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150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"A microcontroller board"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Product((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"Canon EOS M100"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5500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"Canon camera"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6483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3: </a:t>
            </a:r>
            <a:r>
              <a:rPr lang="en-US" sz="4000" i="1" dirty="0" err="1">
                <a:solidFill>
                  <a:schemeClr val="accent3"/>
                </a:solidFill>
              </a:rPr>
              <a:t>order_service</a:t>
            </a:r>
            <a:r>
              <a:rPr lang="en-US" sz="4000" i="1" dirty="0">
                <a:solidFill>
                  <a:schemeClr val="accent3"/>
                </a:solidFill>
              </a:rPr>
              <a:t> </a:t>
            </a:r>
            <a:r>
              <a:rPr lang="en-US" sz="4000" dirty="0">
                <a:solidFill>
                  <a:schemeClr val="accent3"/>
                </a:solidFill>
              </a:rPr>
              <a:t>controller</a:t>
            </a:r>
            <a:endParaRPr lang="en-US" sz="4000" dirty="0"/>
          </a:p>
        </p:txBody>
      </p:sp>
      <p:sp>
        <p:nvSpPr>
          <p:cNvPr id="19" name="Rectangle 5">
            <a:extLst>
              <a:ext uri="{FF2B5EF4-FFF2-40B4-BE49-F238E27FC236}">
                <a16:creationId xmlns:a16="http://schemas.microsoft.com/office/drawing/2014/main" id="{6EE14E84-3D59-4FA3-B5C9-29147EBC8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133" y="3429000"/>
            <a:ext cx="9935733" cy="2585323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"/Order/AllOrders"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List&lt;Order&gt;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getProductList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"/Order/{orderId}"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getProductByid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"/Order/new/{prodId}/{qnt}"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createOrder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prodId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}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2CEF8CBA-5FB8-4645-956F-A5D85DCE3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133" y="1639714"/>
            <a:ext cx="9935733" cy="1200329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&lt;Order&gt;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orderList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Arrays.</a:t>
            </a:r>
            <a:r>
              <a:rPr kumimoji="0" lang="en-US" altLang="en-US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asList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Order((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Date(),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Order.OrderState.PROCESSING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Order((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360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Date(),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Order.OrderState.PROCESSING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Order((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5500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Date(),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Order.OrderState.PROCESSING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)));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96571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 Step 4 : </a:t>
            </a:r>
            <a:r>
              <a:rPr lang="en-US" sz="4000" dirty="0" err="1">
                <a:solidFill>
                  <a:schemeClr val="accent3"/>
                </a:solidFill>
              </a:rPr>
              <a:t>OpenFeign</a:t>
            </a:r>
            <a:endParaRPr lang="fr-FR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96523-9C9C-447E-B8CF-0FFB1334B7DF}"/>
              </a:ext>
            </a:extLst>
          </p:cNvPr>
          <p:cNvSpPr/>
          <p:nvPr/>
        </p:nvSpPr>
        <p:spPr>
          <a:xfrm>
            <a:off x="540735" y="1525034"/>
            <a:ext cx="1142858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arenR"/>
            </a:pPr>
            <a:r>
              <a:rPr lang="en-US" sz="2400" dirty="0"/>
              <a:t>Add the </a:t>
            </a:r>
            <a:r>
              <a:rPr lang="en-US" sz="2400" dirty="0" err="1"/>
              <a:t>OpenFeign</a:t>
            </a:r>
            <a:r>
              <a:rPr lang="en-US" sz="2400" dirty="0"/>
              <a:t> dependency.</a:t>
            </a:r>
          </a:p>
          <a:p>
            <a:pPr marL="457200" indent="-457200" algn="l">
              <a:buFont typeface="+mj-lt"/>
              <a:buAutoNum type="arabicParenR"/>
            </a:pPr>
            <a:endParaRPr lang="en-US" sz="2400" dirty="0"/>
          </a:p>
          <a:p>
            <a:pPr marL="457200" indent="-457200" algn="l">
              <a:buFont typeface="+mj-lt"/>
              <a:buAutoNum type="arabicParenR"/>
            </a:pPr>
            <a:endParaRPr lang="en-US" sz="2400" dirty="0"/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Add </a:t>
            </a:r>
            <a:r>
              <a:rPr lang="en-US" sz="2400" i="1" dirty="0"/>
              <a:t>@EnableFeignClients </a:t>
            </a:r>
            <a:r>
              <a:rPr lang="en-US" sz="2400" dirty="0"/>
              <a:t>annotation to the </a:t>
            </a:r>
            <a:r>
              <a:rPr lang="en-US" sz="2400" i="1" dirty="0" err="1"/>
              <a:t>OrderServiceApplication</a:t>
            </a:r>
            <a:r>
              <a:rPr lang="en-US" sz="2400" dirty="0"/>
              <a:t> class.</a:t>
            </a:r>
          </a:p>
          <a:p>
            <a:pPr marL="457200" indent="-457200">
              <a:buFont typeface="+mj-lt"/>
              <a:buAutoNum type="arabicParenR"/>
            </a:pPr>
            <a:endParaRPr lang="en-US" sz="2400" i="1" dirty="0"/>
          </a:p>
          <a:p>
            <a:pPr marL="457200" indent="-457200">
              <a:buFont typeface="+mj-lt"/>
              <a:buAutoNum type="arabicParenR"/>
            </a:pPr>
            <a:endParaRPr lang="en-US" sz="2400" i="1" dirty="0"/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Create a </a:t>
            </a:r>
            <a:r>
              <a:rPr lang="en-US" sz="2400" i="1" dirty="0" err="1"/>
              <a:t>productproxy</a:t>
            </a:r>
            <a:r>
              <a:rPr lang="en-US" sz="2400" dirty="0"/>
              <a:t> interface that exposes the </a:t>
            </a:r>
            <a:r>
              <a:rPr lang="en-US" sz="2400" i="1" dirty="0" err="1"/>
              <a:t>product_service</a:t>
            </a:r>
            <a:r>
              <a:rPr lang="en-US" sz="2400" i="1" dirty="0"/>
              <a:t> </a:t>
            </a:r>
            <a:r>
              <a:rPr lang="en-US" sz="2400" dirty="0"/>
              <a:t>necessary endpoints signatures (In our case : </a:t>
            </a:r>
            <a:r>
              <a:rPr lang="en-US" sz="2400" i="1" dirty="0" err="1"/>
              <a:t>stockCheck</a:t>
            </a:r>
            <a:r>
              <a:rPr lang="en-US" sz="2400" i="1" dirty="0"/>
              <a:t>() </a:t>
            </a:r>
            <a:r>
              <a:rPr lang="en-US" sz="2400" dirty="0"/>
              <a:t>and </a:t>
            </a:r>
            <a:r>
              <a:rPr lang="en-US" sz="2400" i="1" dirty="0" err="1"/>
              <a:t>getProductByid</a:t>
            </a:r>
            <a:r>
              <a:rPr lang="en-US" sz="2400" i="1" dirty="0"/>
              <a:t>() </a:t>
            </a:r>
            <a:r>
              <a:rPr lang="en-US" sz="2400" dirty="0"/>
              <a:t>).</a:t>
            </a:r>
          </a:p>
          <a:p>
            <a:pPr marL="457200" indent="-457200">
              <a:buFont typeface="+mj-lt"/>
              <a:buAutoNum type="arabicParenR"/>
            </a:pPr>
            <a:endParaRPr lang="en-US" sz="2400" dirty="0"/>
          </a:p>
          <a:p>
            <a:pPr marL="457200" indent="-457200">
              <a:buFont typeface="+mj-lt"/>
              <a:buAutoNum type="arabicParenR"/>
            </a:pPr>
            <a:endParaRPr lang="en-US" sz="2400" dirty="0"/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Replace the </a:t>
            </a:r>
            <a:r>
              <a:rPr lang="en-US" sz="2400" dirty="0" err="1"/>
              <a:t>WebClient</a:t>
            </a:r>
            <a:r>
              <a:rPr lang="en-US" sz="2400" dirty="0"/>
              <a:t> methods in the </a:t>
            </a:r>
            <a:r>
              <a:rPr lang="en-US" sz="2400" dirty="0" err="1"/>
              <a:t>order_service</a:t>
            </a:r>
            <a:r>
              <a:rPr lang="en-US" sz="2400" dirty="0"/>
              <a:t> controller by the two methods declared in the </a:t>
            </a:r>
            <a:r>
              <a:rPr lang="en-US" sz="2400" i="1" dirty="0" err="1"/>
              <a:t>productproxy</a:t>
            </a:r>
            <a:r>
              <a:rPr lang="en-US" sz="2400" dirty="0"/>
              <a:t> interface.</a:t>
            </a:r>
          </a:p>
        </p:txBody>
      </p:sp>
    </p:spTree>
    <p:extLst>
      <p:ext uri="{BB962C8B-B14F-4D97-AF65-F5344CB8AC3E}">
        <p14:creationId xmlns:p14="http://schemas.microsoft.com/office/powerpoint/2010/main" val="44940979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 Step 4 : </a:t>
            </a:r>
            <a:r>
              <a:rPr lang="en-US" sz="4000" dirty="0" err="1">
                <a:solidFill>
                  <a:schemeClr val="accent3"/>
                </a:solidFill>
              </a:rPr>
              <a:t>OpenFeign</a:t>
            </a:r>
            <a:endParaRPr lang="fr-FR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AE1ADC1-9E41-4DA6-A409-9C67EFFA5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4625" y="1230040"/>
            <a:ext cx="7702750" cy="2308324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@SpringBootApplication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@EnableFeignClients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OrderServiceApplication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main(String[]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SpringApplication.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OrderServiceApplication.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3C6CCB1-7111-4232-AB88-D3D8DDA9D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259" y="3538364"/>
            <a:ext cx="9161482" cy="280076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@FeignClient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"PRODUCT-SERVICE"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interface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Productproxy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"/{prodId}"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Product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getProductByid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@GetMapping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"/Stock/{prodId}/{qnt}"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stockCheck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@PathVariable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111D4C1-C6AB-4470-AC66-2B681112A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0730" y="6273225"/>
            <a:ext cx="7590539" cy="58477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isProductAvailable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nsolas" panose="020B0609020204030204" pitchFamily="49" charset="0"/>
              </a:rPr>
              <a:t>productproxy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.stockCheck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prodId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qnt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830715-0F0D-4D0C-9297-E44B283E20C1}"/>
              </a:ext>
            </a:extLst>
          </p:cNvPr>
          <p:cNvSpPr/>
          <p:nvPr/>
        </p:nvSpPr>
        <p:spPr>
          <a:xfrm flipH="1">
            <a:off x="2244625" y="1548500"/>
            <a:ext cx="2241365" cy="253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D70F12-A55F-4789-839E-90903C0CF3BE}"/>
              </a:ext>
            </a:extLst>
          </p:cNvPr>
          <p:cNvSpPr/>
          <p:nvPr/>
        </p:nvSpPr>
        <p:spPr>
          <a:xfrm flipH="1">
            <a:off x="3470321" y="3795558"/>
            <a:ext cx="2214862" cy="3150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55410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Objectives</a:t>
            </a:r>
            <a:r>
              <a:rPr sz="4000" dirty="0">
                <a:solidFill>
                  <a:schemeClr val="accent3"/>
                </a:solidFill>
              </a:rPr>
              <a:t> 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662609" y="1098917"/>
            <a:ext cx="11373325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The objective of this demo is to </a:t>
            </a:r>
            <a:r>
              <a:rPr lang="fr-FR" sz="2200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</a:p>
          <a:p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 Efficiently implement the </a:t>
            </a:r>
            <a:r>
              <a:rPr lang="en-US" sz="2400" dirty="0">
                <a:solidFill>
                  <a:srgbClr val="FF0000"/>
                </a:solidFill>
              </a:rPr>
              <a:t>API Gateway pattern </a:t>
            </a:r>
            <a:r>
              <a:rPr lang="en-US" sz="2400" dirty="0"/>
              <a:t>using spring boot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 Be able to implement the </a:t>
            </a:r>
            <a:r>
              <a:rPr lang="en-US" sz="2400" dirty="0">
                <a:solidFill>
                  <a:srgbClr val="FF0000"/>
                </a:solidFill>
              </a:rPr>
              <a:t>Application-level Service Discovery </a:t>
            </a:r>
            <a:r>
              <a:rPr lang="en-US" sz="2400" dirty="0"/>
              <a:t>technique using the </a:t>
            </a:r>
            <a:r>
              <a:rPr lang="en-US" sz="2400" b="0" i="0" dirty="0">
                <a:solidFill>
                  <a:srgbClr val="FF0000"/>
                </a:solidFill>
                <a:effectLst/>
                <a:latin typeface="Google Sans"/>
              </a:rPr>
              <a:t>Eureka Netflix Server</a:t>
            </a:r>
            <a:r>
              <a:rPr lang="en-US" sz="2400" b="0" i="0" dirty="0">
                <a:effectLst/>
                <a:latin typeface="Google Sans"/>
              </a:rPr>
              <a:t>.</a:t>
            </a:r>
            <a:endParaRPr lang="en-US" sz="2400" dirty="0"/>
          </a:p>
          <a:p>
            <a:pPr>
              <a:buFont typeface="Wingdings" pitchFamily="2" charset="2"/>
              <a:buChar char="§"/>
            </a:pPr>
            <a:endParaRPr lang="fr-FR" sz="2400" dirty="0"/>
          </a:p>
          <a:p>
            <a:pPr>
              <a:buFont typeface="Wingdings" pitchFamily="2" charset="2"/>
              <a:buChar char="§"/>
            </a:pPr>
            <a:r>
              <a:rPr lang="fr-FR" sz="2400" dirty="0"/>
              <a:t>     </a:t>
            </a:r>
            <a:r>
              <a:rPr lang="en-US" sz="2400" dirty="0"/>
              <a:t>Easily </a:t>
            </a:r>
            <a:r>
              <a:rPr lang="en-US" sz="2400" dirty="0">
                <a:solidFill>
                  <a:srgbClr val="FF0000"/>
                </a:solidFill>
              </a:rPr>
              <a:t>communicate</a:t>
            </a:r>
            <a:r>
              <a:rPr lang="en-US" sz="2400" dirty="0"/>
              <a:t> with the API exposed by the microservices using the </a:t>
            </a:r>
            <a:r>
              <a:rPr lang="en-US" sz="2400" dirty="0" err="1">
                <a:solidFill>
                  <a:srgbClr val="FF0000"/>
                </a:solidFill>
              </a:rPr>
              <a:t>OpenFein</a:t>
            </a:r>
            <a:r>
              <a:rPr lang="en-US" sz="2400" dirty="0">
                <a:solidFill>
                  <a:srgbClr val="FF0000"/>
                </a:solidFill>
              </a:rPr>
              <a:t> HTTP client</a:t>
            </a:r>
            <a:r>
              <a:rPr lang="en-US" sz="2400" dirty="0"/>
              <a:t>. 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 Be able to </a:t>
            </a:r>
            <a:r>
              <a:rPr lang="en-US" sz="2400" dirty="0">
                <a:solidFill>
                  <a:srgbClr val="FF0000"/>
                </a:solidFill>
              </a:rPr>
              <a:t>combine</a:t>
            </a:r>
            <a:r>
              <a:rPr lang="en-US" sz="2400" dirty="0"/>
              <a:t> all of these </a:t>
            </a:r>
            <a:r>
              <a:rPr lang="en-US" sz="2400" dirty="0">
                <a:solidFill>
                  <a:srgbClr val="FF0000"/>
                </a:solidFill>
              </a:rPr>
              <a:t>techniques</a:t>
            </a:r>
            <a:r>
              <a:rPr lang="en-US" sz="2400" dirty="0"/>
              <a:t> in </a:t>
            </a:r>
            <a:r>
              <a:rPr lang="en-US" sz="2400" dirty="0">
                <a:solidFill>
                  <a:srgbClr val="FF0000"/>
                </a:solidFill>
              </a:rPr>
              <a:t>one</a:t>
            </a:r>
            <a:r>
              <a:rPr lang="en-US" sz="2400" dirty="0"/>
              <a:t> spring boot project.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14B00-AAA9-4997-B669-ECFA65110C2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16" y="5370728"/>
            <a:ext cx="1213568" cy="121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8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5: API Gateway using spring could gateway </a:t>
            </a:r>
            <a:endParaRPr lang="en-US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F30E97-7D11-4127-A020-482B17B28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76" y="1272732"/>
            <a:ext cx="10907647" cy="5296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C9A45A-B532-40AD-A4D3-788CF641C022}"/>
              </a:ext>
            </a:extLst>
          </p:cNvPr>
          <p:cNvSpPr/>
          <p:nvPr/>
        </p:nvSpPr>
        <p:spPr>
          <a:xfrm flipH="1">
            <a:off x="6095999" y="2266122"/>
            <a:ext cx="5300869" cy="19745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D70BCC-55A4-4D1D-9C50-45D392B39C42}"/>
              </a:ext>
            </a:extLst>
          </p:cNvPr>
          <p:cNvSpPr/>
          <p:nvPr/>
        </p:nvSpPr>
        <p:spPr>
          <a:xfrm>
            <a:off x="6255024" y="4240696"/>
            <a:ext cx="51418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    We use </a:t>
            </a:r>
            <a:r>
              <a:rPr lang="en-US" dirty="0">
                <a:solidFill>
                  <a:srgbClr val="FF0000"/>
                </a:solidFill>
              </a:rPr>
              <a:t>Eureka client </a:t>
            </a:r>
            <a:r>
              <a:rPr lang="en-US" dirty="0"/>
              <a:t>as some of the services may want to communicate with the </a:t>
            </a:r>
            <a:r>
              <a:rPr lang="en-US" dirty="0">
                <a:solidFill>
                  <a:srgbClr val="FF0000"/>
                </a:solidFill>
              </a:rPr>
              <a:t>API Gateway</a:t>
            </a:r>
            <a:r>
              <a:rPr lang="en-US" dirty="0"/>
              <a:t>.</a:t>
            </a:r>
          </a:p>
          <a:p>
            <a:pPr>
              <a:buFont typeface="Wingdings" pitchFamily="2" charset="2"/>
              <a:buChar char="§"/>
            </a:pPr>
            <a:endParaRPr lang="en-US" dirty="0"/>
          </a:p>
          <a:p>
            <a:pPr>
              <a:buFont typeface="Wingdings" pitchFamily="2" charset="2"/>
              <a:buChar char="§"/>
            </a:pPr>
            <a:r>
              <a:rPr lang="en-US" dirty="0"/>
              <a:t>   Whenever the Gateway is implemented, it can be </a:t>
            </a:r>
            <a:r>
              <a:rPr lang="en-US" dirty="0">
                <a:solidFill>
                  <a:srgbClr val="FF0000"/>
                </a:solidFill>
              </a:rPr>
              <a:t>configured</a:t>
            </a:r>
            <a:r>
              <a:rPr lang="en-US" dirty="0"/>
              <a:t> to work </a:t>
            </a:r>
            <a:r>
              <a:rPr lang="en-US" dirty="0">
                <a:solidFill>
                  <a:srgbClr val="FF0000"/>
                </a:solidFill>
              </a:rPr>
              <a:t>statically</a:t>
            </a:r>
            <a:r>
              <a:rPr lang="en-US" dirty="0"/>
              <a:t> (without Eureka/Hard code addresses) or dynamically.</a:t>
            </a:r>
          </a:p>
        </p:txBody>
      </p:sp>
    </p:spTree>
    <p:extLst>
      <p:ext uri="{BB962C8B-B14F-4D97-AF65-F5344CB8AC3E}">
        <p14:creationId xmlns:p14="http://schemas.microsoft.com/office/powerpoint/2010/main" val="4933292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6 : </a:t>
            </a:r>
            <a:r>
              <a:rPr lang="en-US" sz="4000" i="1" dirty="0">
                <a:solidFill>
                  <a:schemeClr val="accent3"/>
                </a:solidFill>
              </a:rPr>
              <a:t>eureka-server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2744D4-BABD-4759-BF48-51E788CD4B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0758"/>
            <a:ext cx="10451891" cy="4846459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8322F3D6-24BE-4D45-8CF4-8E8A6B66D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8960" y="3281116"/>
            <a:ext cx="3961341" cy="1169551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server.port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8761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spring.application.name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eureka-server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eureka.client.registerWithEureka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eureka.client.fetchRegistry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false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637E740-96A0-4D7D-93EA-CDF5212FA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7861" y="4773513"/>
            <a:ext cx="6843540" cy="2031325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@SpringBootApplication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@EnableEurekaServer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class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EurekaServerApplication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static void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main(String[]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SpringApplication.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EurekaServerApplication.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}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10C9D-7C61-40C4-825B-10C738DCC49C}"/>
              </a:ext>
            </a:extLst>
          </p:cNvPr>
          <p:cNvSpPr/>
          <p:nvPr/>
        </p:nvSpPr>
        <p:spPr>
          <a:xfrm flipH="1">
            <a:off x="5340626" y="1948070"/>
            <a:ext cx="5111265" cy="10507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A2C59A-DC05-4B01-BD3D-AA9FE422AB96}"/>
              </a:ext>
            </a:extLst>
          </p:cNvPr>
          <p:cNvSpPr/>
          <p:nvPr/>
        </p:nvSpPr>
        <p:spPr>
          <a:xfrm flipH="1">
            <a:off x="5294557" y="5021134"/>
            <a:ext cx="1967633" cy="2797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09254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6: </a:t>
            </a:r>
            <a:r>
              <a:rPr lang="en-US" sz="4000" i="1" dirty="0">
                <a:solidFill>
                  <a:schemeClr val="accent3"/>
                </a:solidFill>
              </a:rPr>
              <a:t>Auto register to the eureka server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324067" y="1212582"/>
            <a:ext cx="1129862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In order for the services to </a:t>
            </a:r>
            <a:r>
              <a:rPr lang="en-US" sz="2400" dirty="0">
                <a:solidFill>
                  <a:srgbClr val="FF0000"/>
                </a:solidFill>
              </a:rPr>
              <a:t>be able </a:t>
            </a:r>
            <a:r>
              <a:rPr lang="en-US" sz="2400" dirty="0"/>
              <a:t>to </a:t>
            </a:r>
            <a:r>
              <a:rPr lang="en-US" sz="2400" dirty="0">
                <a:solidFill>
                  <a:srgbClr val="FF0000"/>
                </a:solidFill>
              </a:rPr>
              <a:t>register</a:t>
            </a:r>
            <a:r>
              <a:rPr lang="en-US" sz="2400" dirty="0"/>
              <a:t> on </a:t>
            </a:r>
            <a:r>
              <a:rPr lang="en-US" sz="2400" dirty="0">
                <a:solidFill>
                  <a:srgbClr val="FF0000"/>
                </a:solidFill>
              </a:rPr>
              <a:t>eureka server</a:t>
            </a:r>
            <a:r>
              <a:rPr lang="en-US" sz="2400" dirty="0"/>
              <a:t>, we need to change or delete the property we’ve added while creating the two services: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r>
              <a:rPr kumimoji="0" lang="en-US" altLang="en-US" sz="2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spring.cloud.discovery.enabled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sz="2400" dirty="0"/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  Services need to know the </a:t>
            </a:r>
            <a:r>
              <a:rPr lang="en-US" sz="2400" dirty="0">
                <a:solidFill>
                  <a:srgbClr val="FF0000"/>
                </a:solidFill>
              </a:rPr>
              <a:t>eureka server location </a:t>
            </a:r>
            <a:r>
              <a:rPr lang="en-US" sz="2400" dirty="0"/>
              <a:t>in order to register themselves, to do that we need to add the following line 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</a:rPr>
              <a:t>Eureka</a:t>
            </a:r>
            <a:r>
              <a:rPr lang="en-US" sz="2400" dirty="0"/>
              <a:t> by default runs on port 8761.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016ADA-AB42-4D13-99EA-3640187B501A}"/>
              </a:ext>
            </a:extLst>
          </p:cNvPr>
          <p:cNvCxnSpPr>
            <a:cxnSpLocks/>
          </p:cNvCxnSpPr>
          <p:nvPr/>
        </p:nvCxnSpPr>
        <p:spPr>
          <a:xfrm>
            <a:off x="5645427" y="3107639"/>
            <a:ext cx="636104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5DFDC418-7964-4BED-BA7A-13A21E29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014" y="4564370"/>
            <a:ext cx="9635971" cy="707886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#eureka server location</a:t>
            </a:r>
            <a:b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eureka.client.service-url.defaultZone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://localhost:8761/eureka/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230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6: </a:t>
            </a:r>
            <a:r>
              <a:rPr lang="en-US" sz="4000" i="1" dirty="0">
                <a:solidFill>
                  <a:schemeClr val="accent3"/>
                </a:solidFill>
              </a:rPr>
              <a:t>Auto register to the eureka server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324067" y="801764"/>
            <a:ext cx="1129862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You can use the following address to check if the services have registered successfully : </a:t>
            </a:r>
            <a:r>
              <a:rPr lang="en-US" sz="24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http://localhost:8761/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DCAE2-B53C-43C8-8CEE-FA3D43E98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2" y="2231103"/>
            <a:ext cx="10336696" cy="430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972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7: </a:t>
            </a:r>
            <a:r>
              <a:rPr lang="en-US" sz="4000" i="1" dirty="0">
                <a:solidFill>
                  <a:schemeClr val="accent3"/>
                </a:solidFill>
              </a:rPr>
              <a:t>API Gateway / eureka-server </a:t>
            </a:r>
            <a:r>
              <a:rPr lang="en-US" sz="4000" dirty="0">
                <a:solidFill>
                  <a:schemeClr val="accent3"/>
                </a:solidFill>
              </a:rPr>
              <a:t>configuration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324067" y="974040"/>
            <a:ext cx="116028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/>
              <a:t>    In order for the </a:t>
            </a:r>
            <a:r>
              <a:rPr lang="en-US" sz="2400" dirty="0">
                <a:solidFill>
                  <a:srgbClr val="FF0000"/>
                </a:solidFill>
              </a:rPr>
              <a:t>API gateway </a:t>
            </a:r>
            <a:r>
              <a:rPr lang="en-US" sz="2400" dirty="0"/>
              <a:t>to be able to create </a:t>
            </a:r>
            <a:r>
              <a:rPr lang="en-US" sz="2400" dirty="0">
                <a:solidFill>
                  <a:srgbClr val="FF0000"/>
                </a:solidFill>
              </a:rPr>
              <a:t>dynamically</a:t>
            </a:r>
            <a:r>
              <a:rPr lang="en-US" sz="2400" dirty="0"/>
              <a:t> the service route using the </a:t>
            </a:r>
            <a:r>
              <a:rPr lang="en-US" sz="2400" dirty="0">
                <a:solidFill>
                  <a:srgbClr val="FF0000"/>
                </a:solidFill>
              </a:rPr>
              <a:t>eureka server</a:t>
            </a:r>
            <a:r>
              <a:rPr lang="en-US" sz="2400" dirty="0"/>
              <a:t>, we need to add the following configuration :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193BCCB4-462E-4254-9257-9D6B7D071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68" y="2393271"/>
            <a:ext cx="1175193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@Bean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RouteDefinitionLocator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discoveryClientRouteDefinitionLocator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ReactiveDiscoveryClient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discoveryClient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						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DiscoveryLocatorProperties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properties)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new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DiscoveryClientRouteDefinitionLocator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discoveryClient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properties);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E43520E-9F56-4983-8F36-B54A2D76D049}"/>
              </a:ext>
            </a:extLst>
          </p:cNvPr>
          <p:cNvSpPr/>
          <p:nvPr/>
        </p:nvSpPr>
        <p:spPr>
          <a:xfrm flipH="1">
            <a:off x="115998" y="2223921"/>
            <a:ext cx="11960004" cy="2957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DEF74A-A20D-46F8-8A44-3E739317C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0" y="5383709"/>
            <a:ext cx="11860280" cy="13051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9DF1757-6662-4EA0-BB35-CC0C02DC34C8}"/>
              </a:ext>
            </a:extLst>
          </p:cNvPr>
          <p:cNvSpPr/>
          <p:nvPr/>
        </p:nvSpPr>
        <p:spPr>
          <a:xfrm flipH="1">
            <a:off x="6152015" y="5623574"/>
            <a:ext cx="2342627" cy="38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ADAC43-A70D-4A44-A419-0BFC15F21FD4}"/>
              </a:ext>
            </a:extLst>
          </p:cNvPr>
          <p:cNvSpPr/>
          <p:nvPr/>
        </p:nvSpPr>
        <p:spPr>
          <a:xfrm flipH="1">
            <a:off x="127813" y="5926412"/>
            <a:ext cx="1184151" cy="209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5367EF-B818-4168-8E1E-E618A6F4A4A8}"/>
              </a:ext>
            </a:extLst>
          </p:cNvPr>
          <p:cNvSpPr/>
          <p:nvPr/>
        </p:nvSpPr>
        <p:spPr>
          <a:xfrm flipH="1">
            <a:off x="6125511" y="6290329"/>
            <a:ext cx="2965479" cy="386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4776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Step 7: </a:t>
            </a:r>
            <a:r>
              <a:rPr lang="en-US" sz="4000" i="1" dirty="0">
                <a:solidFill>
                  <a:schemeClr val="accent3"/>
                </a:solidFill>
              </a:rPr>
              <a:t>API Gateway / eureka-server </a:t>
            </a:r>
            <a:r>
              <a:rPr lang="en-US" sz="4000" dirty="0">
                <a:solidFill>
                  <a:schemeClr val="accent3"/>
                </a:solidFill>
              </a:rPr>
              <a:t>configuration</a:t>
            </a:r>
            <a:endParaRPr lang="en-US" sz="4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267D49-24C4-40F0-9A95-76FBBD2837DD}"/>
              </a:ext>
            </a:extLst>
          </p:cNvPr>
          <p:cNvSpPr txBox="1"/>
          <p:nvPr/>
        </p:nvSpPr>
        <p:spPr>
          <a:xfrm>
            <a:off x="3011626" y="6385774"/>
            <a:ext cx="61687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API Gateway spring class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8979206-EE57-4382-8D46-C0AA10111A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1362" y="1594607"/>
            <a:ext cx="9049272" cy="4247317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@Bean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RouteLocator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customRouteLocator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RouteLocatorBuilder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builder)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builder.routes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.route(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product_service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r.host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"**.localhost:9999"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.and()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.path(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"/Product/**"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"http://localhost:8091/"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.route(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order_service"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r.host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"**.localhost:9999"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.and()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.path(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"/**"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.filters(f -&gt;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f.prefixPath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"/Order"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.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"http://localhost:8090/"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.build();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E6D40-3B95-4C13-93E5-166B7495C691}"/>
              </a:ext>
            </a:extLst>
          </p:cNvPr>
          <p:cNvSpPr txBox="1"/>
          <p:nvPr/>
        </p:nvSpPr>
        <p:spPr>
          <a:xfrm>
            <a:off x="6242598" y="5841924"/>
            <a:ext cx="43780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Raleway" pitchFamily="2" charset="0"/>
              </a:rPr>
              <a:t>In case you want to use static 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1802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 Step 8 : Run and test </a:t>
            </a:r>
            <a:endParaRPr lang="fr-FR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96523-9C9C-447E-B8CF-0FFB1334B7DF}"/>
              </a:ext>
            </a:extLst>
          </p:cNvPr>
          <p:cNvSpPr/>
          <p:nvPr/>
        </p:nvSpPr>
        <p:spPr>
          <a:xfrm>
            <a:off x="381709" y="2028616"/>
            <a:ext cx="114285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l">
              <a:buFont typeface="+mj-lt"/>
              <a:buAutoNum type="arabicParenR"/>
            </a:pPr>
            <a:r>
              <a:rPr lang="en-US" sz="2400" dirty="0"/>
              <a:t>Run the four services (The first one must be the eureka server in order to let the others subscribing to it).</a:t>
            </a:r>
          </a:p>
          <a:p>
            <a:pPr marL="457200" indent="-457200" algn="l">
              <a:buFont typeface="+mj-lt"/>
              <a:buAutoNum type="arabicParenR"/>
            </a:pPr>
            <a:endParaRPr lang="en-US" sz="2400" dirty="0"/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Open the eureka server page at : </a:t>
            </a:r>
            <a:r>
              <a:rPr lang="en-US" sz="2400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http://localhost:8761/.</a:t>
            </a:r>
            <a:endParaRPr lang="en-US" sz="2400" i="1" dirty="0"/>
          </a:p>
          <a:p>
            <a:pPr marL="457200" indent="-457200">
              <a:buFont typeface="+mj-lt"/>
              <a:buAutoNum type="arabicParenR"/>
            </a:pPr>
            <a:endParaRPr lang="en-US" sz="2400" i="1" dirty="0"/>
          </a:p>
          <a:p>
            <a:pPr marL="457200" indent="-457200">
              <a:buFont typeface="+mj-lt"/>
              <a:buAutoNum type="arabicParenR"/>
            </a:pPr>
            <a:r>
              <a:rPr lang="en-US" sz="2400" dirty="0"/>
              <a:t>Try to use the </a:t>
            </a:r>
            <a:r>
              <a:rPr lang="en-US" sz="2400" i="1" dirty="0" err="1"/>
              <a:t>product_service</a:t>
            </a:r>
            <a:r>
              <a:rPr lang="en-US" sz="2400" dirty="0"/>
              <a:t> and the </a:t>
            </a:r>
            <a:r>
              <a:rPr lang="en-US" sz="2400" i="1" dirty="0" err="1"/>
              <a:t>order_service</a:t>
            </a:r>
            <a:r>
              <a:rPr lang="en-US" sz="2400" i="1" dirty="0"/>
              <a:t> </a:t>
            </a:r>
            <a:r>
              <a:rPr lang="en-US" sz="2400" dirty="0"/>
              <a:t>exposed APIs via the API Gateway service using the following URL syntax :               </a:t>
            </a:r>
          </a:p>
          <a:p>
            <a:r>
              <a:rPr lang="en-US" sz="2400" dirty="0"/>
              <a:t>                       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	   API-Gateway-Host </a:t>
            </a:r>
            <a:r>
              <a:rPr lang="en-US" sz="2400" b="1" dirty="0"/>
              <a:t>: </a:t>
            </a:r>
            <a:r>
              <a:rPr lang="en-US" sz="2400" dirty="0">
                <a:solidFill>
                  <a:srgbClr val="FF0000"/>
                </a:solidFill>
              </a:rPr>
              <a:t>API-Gateway-Port </a:t>
            </a:r>
            <a:r>
              <a:rPr lang="en-US" sz="2400" b="1" dirty="0"/>
              <a:t>/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0000"/>
                </a:solidFill>
              </a:rPr>
              <a:t>Service-name </a:t>
            </a:r>
            <a:r>
              <a:rPr lang="en-US" sz="2400" b="1" dirty="0"/>
              <a:t>/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EndPoint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488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 Step 8 : Run and test </a:t>
            </a:r>
            <a:endParaRPr lang="fr-FR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2F6A7-1E9A-4D56-B963-A0B9A941B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260" y="1526147"/>
            <a:ext cx="6782747" cy="1476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54387-8A87-48F9-8CDB-E727016FF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7" y="1397542"/>
            <a:ext cx="4991797" cy="17337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A2A44B-BD29-486A-B340-E6ECE3F19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546" y="3411724"/>
            <a:ext cx="8468907" cy="14575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661F4D6-BE26-4574-9231-3C793EBBB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811" y="5343372"/>
            <a:ext cx="6830378" cy="12670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E11C609-CC4F-4729-9153-71D5B78A8E1B}"/>
              </a:ext>
            </a:extLst>
          </p:cNvPr>
          <p:cNvSpPr/>
          <p:nvPr/>
        </p:nvSpPr>
        <p:spPr>
          <a:xfrm flipH="1">
            <a:off x="235229" y="1758050"/>
            <a:ext cx="1500805" cy="124467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0E498A-DF35-4D64-B1EF-4E47E5EBDD77}"/>
              </a:ext>
            </a:extLst>
          </p:cNvPr>
          <p:cNvSpPr/>
          <p:nvPr/>
        </p:nvSpPr>
        <p:spPr>
          <a:xfrm flipH="1">
            <a:off x="7358270" y="2042131"/>
            <a:ext cx="3044685" cy="2372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0F881-339C-4B4F-8B8C-0DE8B69B8C1F}"/>
              </a:ext>
            </a:extLst>
          </p:cNvPr>
          <p:cNvSpPr/>
          <p:nvPr/>
        </p:nvSpPr>
        <p:spPr>
          <a:xfrm flipH="1">
            <a:off x="3947401" y="3889993"/>
            <a:ext cx="3509869" cy="244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99BEE1-D9E4-488B-A349-0D4E9A5FE721}"/>
              </a:ext>
            </a:extLst>
          </p:cNvPr>
          <p:cNvSpPr/>
          <p:nvPr/>
        </p:nvSpPr>
        <p:spPr>
          <a:xfrm flipH="1">
            <a:off x="4766665" y="5841349"/>
            <a:ext cx="3509869" cy="2445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698E66-B47D-4B38-ABA1-B31A2776B2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88" y="5331853"/>
            <a:ext cx="1267002" cy="1267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E257D6-CA7D-4292-B086-4ACEEA7E17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" y="5330120"/>
            <a:ext cx="1267002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24008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 Step 8 : Run and test </a:t>
            </a:r>
            <a:endParaRPr lang="fr-FR" sz="4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61F4D6-BE26-4574-9231-3C793EBBB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111" y="1741571"/>
            <a:ext cx="9920254" cy="18401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A99BEE1-D9E4-488B-A349-0D4E9A5FE721}"/>
              </a:ext>
            </a:extLst>
          </p:cNvPr>
          <p:cNvSpPr/>
          <p:nvPr/>
        </p:nvSpPr>
        <p:spPr>
          <a:xfrm flipH="1">
            <a:off x="4220217" y="2441347"/>
            <a:ext cx="4400926" cy="35516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698E66-B47D-4B38-ABA1-B31A2776B23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388" y="5331853"/>
            <a:ext cx="1267002" cy="12670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2E257D6-CA7D-4292-B086-4ACEEA7E176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0" y="5330120"/>
            <a:ext cx="1267002" cy="1267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6725C-0A3B-449A-B8C1-9F0A5424E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311" y="3982660"/>
            <a:ext cx="2471378" cy="24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912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Remarks</a:t>
            </a:r>
            <a:endParaRPr lang="fr-FR" sz="4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996523-9C9C-447E-B8CF-0FFB1334B7DF}"/>
              </a:ext>
            </a:extLst>
          </p:cNvPr>
          <p:cNvSpPr/>
          <p:nvPr/>
        </p:nvSpPr>
        <p:spPr>
          <a:xfrm>
            <a:off x="381709" y="1312999"/>
            <a:ext cx="11428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Apparently you can access the other services endpoints directly.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92B833-F229-4A87-8344-A66E4C384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" y="2089915"/>
            <a:ext cx="7992590" cy="1467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06FB80-BECF-4A5D-A015-651276FABB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053" y="2541103"/>
            <a:ext cx="3498269" cy="34982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7476001-C6F1-4DFD-8A0F-3210492C2F21}"/>
              </a:ext>
            </a:extLst>
          </p:cNvPr>
          <p:cNvSpPr/>
          <p:nvPr/>
        </p:nvSpPr>
        <p:spPr>
          <a:xfrm flipH="1">
            <a:off x="2463156" y="2582169"/>
            <a:ext cx="2241365" cy="2537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3AD01FA-3D05-4FAE-945F-F0F35674A571}"/>
              </a:ext>
            </a:extLst>
          </p:cNvPr>
          <p:cNvSpPr/>
          <p:nvPr/>
        </p:nvSpPr>
        <p:spPr>
          <a:xfrm>
            <a:off x="381708" y="3740586"/>
            <a:ext cx="799259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chemeClr val="accent3">
                    <a:lumMod val="75000"/>
                  </a:schemeClr>
                </a:solidFill>
              </a:rPr>
              <a:t>Solutions :</a:t>
            </a:r>
          </a:p>
          <a:p>
            <a:pPr algn="l"/>
            <a:endParaRPr lang="en-US" sz="24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 algn="l">
              <a:buFont typeface="+mj-lt"/>
              <a:buAutoNum type="arabicParenR"/>
            </a:pPr>
            <a:r>
              <a:rPr lang="en-US" sz="1600" b="1" dirty="0"/>
              <a:t>Deploying with Kubernetes : </a:t>
            </a:r>
            <a:r>
              <a:rPr lang="en-US" sz="1600" dirty="0"/>
              <a:t>Configures a cluster only accessible via the API gateway.</a:t>
            </a:r>
          </a:p>
          <a:p>
            <a:pPr marL="457200" indent="-457200" algn="l">
              <a:buFont typeface="+mj-lt"/>
              <a:buAutoNum type="arabicParenR"/>
            </a:pPr>
            <a:endParaRPr lang="en-US" sz="1600" dirty="0"/>
          </a:p>
          <a:p>
            <a:pPr marL="457200" indent="-457200">
              <a:buFont typeface="+mj-lt"/>
              <a:buAutoNum type="arabicParenR"/>
            </a:pPr>
            <a:r>
              <a:rPr lang="en-US" sz="1600" b="1" dirty="0"/>
              <a:t>Network isolation : </a:t>
            </a:r>
            <a:r>
              <a:rPr lang="en-US" sz="1600" dirty="0"/>
              <a:t>Configure firewalls to allow only the gateway access.</a:t>
            </a:r>
          </a:p>
          <a:p>
            <a:pPr marL="457200" indent="-457200">
              <a:buFont typeface="+mj-lt"/>
              <a:buAutoNum type="arabicParenR"/>
            </a:pPr>
            <a:endParaRPr lang="en-US" sz="1600" dirty="0"/>
          </a:p>
          <a:p>
            <a:pPr marL="457200" indent="-457200">
              <a:buFont typeface="+mj-lt"/>
              <a:buAutoNum type="arabicParenR"/>
            </a:pPr>
            <a:r>
              <a:rPr lang="en-US" sz="1600" b="1" dirty="0"/>
              <a:t>Application layer interception : </a:t>
            </a:r>
            <a:r>
              <a:rPr lang="en-US" sz="1600" dirty="0"/>
              <a:t>Create an interceptor to check whether the request comes from the gateway.</a:t>
            </a:r>
          </a:p>
          <a:p>
            <a:pPr marL="457200" indent="-457200">
              <a:buFont typeface="+mj-lt"/>
              <a:buAutoNum type="arabicParenR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127948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sz="4000" dirty="0">
                <a:solidFill>
                  <a:schemeClr val="accent3"/>
                </a:solidFill>
              </a:rPr>
              <a:t>Case Study: RedHawk </a:t>
            </a:r>
            <a:endParaRPr lang="en-US" sz="40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444138" y="1244600"/>
            <a:ext cx="11338560" cy="53652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  <a:latin typeface="Segoe UI (Body)"/>
              </a:rPr>
              <a:t>Delivery by drones is very reliable and fast.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  <a:latin typeface="Segoe UI (Body)"/>
              </a:rPr>
              <a:t>Delivery by drones minimizes cost and time.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  <a:latin typeface="Segoe UI (Body)"/>
              </a:rPr>
              <a:t>Delivery must be accompanied by good management to ensure its reliability.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  <a:latin typeface="Segoe UI (Body)"/>
              </a:rPr>
              <a:t>This work consists of designing and implementing a mobile application for managing the products delivery from a stock using drones.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  <a:latin typeface="Segoe UI (Body)"/>
              </a:rPr>
              <a:t>The part we are interested in concerns the management of the product in the stock (we assume that the customer orders are done in person or by telephone).</a:t>
            </a:r>
            <a:endParaRPr lang="fr-FR" altLang="fr-FR" sz="2800" dirty="0">
              <a:solidFill>
                <a:schemeClr val="accent5"/>
              </a:solidFill>
              <a:latin typeface="Segoe UI (Body)"/>
            </a:endParaRPr>
          </a:p>
        </p:txBody>
      </p:sp>
      <p:pic>
        <p:nvPicPr>
          <p:cNvPr id="1026" name="Picture 2" descr="F:\u torrent\My Files\S6\Programmation Mobil\UML\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24" y="4600865"/>
            <a:ext cx="3514304" cy="175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u torrent\My Files\S6\Programmation Mobil\UML\Mobile-App-Develop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42" y="4600865"/>
            <a:ext cx="3366384" cy="175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14592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2F2901-E804-4C4D-8F78-5026FD9B98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64" y="5345740"/>
            <a:ext cx="2191323" cy="2191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BBB738-D542-4340-9FCB-823E4F6E8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46953"/>
            <a:ext cx="3543411" cy="18602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B77F2-14BE-4294-A4CA-486232277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5549425"/>
            <a:ext cx="993912" cy="7363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4B5470-D64C-46EF-B812-EF9005FC3895}"/>
              </a:ext>
            </a:extLst>
          </p:cNvPr>
          <p:cNvSpPr txBox="1"/>
          <p:nvPr/>
        </p:nvSpPr>
        <p:spPr>
          <a:xfrm rot="1006810">
            <a:off x="3077071" y="3871509"/>
            <a:ext cx="3048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O</a:t>
            </a:r>
            <a:r>
              <a:rPr lang="en-US" sz="40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penFeign</a:t>
            </a:r>
            <a:endParaRPr lang="en-US" sz="4000" dirty="0">
              <a:solidFill>
                <a:schemeClr val="accent3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8F39A3-5F73-4B5A-B9DF-75AC359A1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569" y="212035"/>
            <a:ext cx="2374065" cy="12463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9E5D73-1C9D-4586-ADD6-1B43941B0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09" y="-112643"/>
            <a:ext cx="3629532" cy="18957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4000" dirty="0">
                <a:solidFill>
                  <a:schemeClr val="accent3"/>
                </a:solidFill>
              </a:rPr>
              <a:t>Objectives </a:t>
            </a:r>
            <a:endParaRPr lang="en-US" sz="40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31520" y="1550693"/>
            <a:ext cx="11051177" cy="47548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fr-FR" altLang="fr-FR" sz="2800" dirty="0">
                <a:solidFill>
                  <a:srgbClr val="004568"/>
                </a:solidFill>
                <a:latin typeface="Trebuchet MS" pitchFamily="34" charset="0"/>
              </a:rPr>
              <a:t>	</a:t>
            </a:r>
            <a:r>
              <a:rPr lang="en-US" altLang="fr-FR" sz="2800" dirty="0">
                <a:solidFill>
                  <a:srgbClr val="004568"/>
                </a:solidFill>
                <a:latin typeface="Trebuchet MS" pitchFamily="34" charset="0"/>
              </a:rPr>
              <a:t>Facilitate the work of the employees which allows to easily process product requests and load orders.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endParaRPr lang="fr-FR" altLang="fr-FR" sz="2800" dirty="0">
              <a:solidFill>
                <a:srgbClr val="004568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fr-FR" altLang="fr-FR" sz="2800" dirty="0">
                <a:solidFill>
                  <a:srgbClr val="004568"/>
                </a:solidFill>
                <a:latin typeface="Trebuchet MS" pitchFamily="34" charset="0"/>
              </a:rPr>
              <a:t> 	</a:t>
            </a:r>
            <a:r>
              <a:rPr lang="en-US" altLang="fr-FR" sz="2800" dirty="0">
                <a:solidFill>
                  <a:srgbClr val="004568"/>
                </a:solidFill>
                <a:latin typeface="Trebuchet MS" pitchFamily="34" charset="0"/>
              </a:rPr>
              <a:t>Facilitate the management of all products in stock using the QR code technology.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altLang="fr-FR" sz="2800" dirty="0">
              <a:solidFill>
                <a:srgbClr val="004568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fr-FR" altLang="fr-FR" sz="2800" dirty="0">
                <a:solidFill>
                  <a:srgbClr val="004568"/>
                </a:solidFill>
                <a:latin typeface="Trebuchet MS" pitchFamily="34" charset="0"/>
              </a:rPr>
              <a:t> 	</a:t>
            </a:r>
            <a:r>
              <a:rPr lang="en-US" altLang="fr-FR" sz="2800" dirty="0">
                <a:solidFill>
                  <a:srgbClr val="004568"/>
                </a:solidFill>
                <a:latin typeface="Trebuchet MS" pitchFamily="34" charset="0"/>
              </a:rPr>
              <a:t>Facilitate the knowledge of everything related to the shipment of the order.</a:t>
            </a: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endParaRPr lang="fr-FR" altLang="fr-FR" sz="2800" dirty="0">
              <a:solidFill>
                <a:srgbClr val="004568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Ø"/>
            </a:pPr>
            <a:r>
              <a:rPr lang="fr-FR" altLang="fr-FR" sz="2800" dirty="0">
                <a:solidFill>
                  <a:srgbClr val="004568"/>
                </a:solidFill>
                <a:latin typeface="Trebuchet MS" pitchFamily="34" charset="0"/>
              </a:rPr>
              <a:t> 	</a:t>
            </a:r>
            <a:r>
              <a:rPr lang="en-US" altLang="fr-FR" sz="2800" dirty="0">
                <a:solidFill>
                  <a:srgbClr val="004568"/>
                </a:solidFill>
                <a:latin typeface="Trebuchet MS" pitchFamily="34" charset="0"/>
              </a:rPr>
              <a:t>Facilitate and ensure rapid access to information.</a:t>
            </a:r>
            <a:endParaRPr lang="fr-FR" altLang="fr-FR" sz="2800" dirty="0">
              <a:solidFill>
                <a:schemeClr val="accent5"/>
              </a:solidFill>
              <a:latin typeface="Trebuchet MS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fr-FR" altLang="fr-FR" sz="2800" dirty="0">
              <a:solidFill>
                <a:schemeClr val="accent5"/>
              </a:solidFill>
              <a:latin typeface="Trebuchet MS" pitchFamily="34" charset="0"/>
            </a:endParaRPr>
          </a:p>
        </p:txBody>
      </p:sp>
      <p:pic>
        <p:nvPicPr>
          <p:cNvPr id="4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49576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sz="4000" dirty="0">
                <a:solidFill>
                  <a:schemeClr val="accent3"/>
                </a:solidFill>
              </a:rPr>
              <a:t>Business process</a:t>
            </a:r>
            <a:endParaRPr lang="en-US" sz="4000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22068" y="1178339"/>
            <a:ext cx="11969931" cy="536520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</a:rPr>
              <a:t>We suppose that the consumer has already submitted an order (we did not handle that </a:t>
            </a:r>
            <a:r>
              <a:rPr lang="fr-FR" sz="2100" spc="30" dirty="0">
                <a:solidFill>
                  <a:schemeClr val="accent2">
                    <a:lumMod val="75000"/>
                  </a:schemeClr>
                </a:solidFill>
              </a:rPr>
              <a:t>part).</a:t>
            </a:r>
            <a:endParaRPr lang="en-US" sz="2100" spc="30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</a:rPr>
              <a:t>The shipment worker will use the order details to create a delivery order. They will provide the order products and the client information, including the delivery credentials.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</a:rPr>
              <a:t>After the shipment worker completes the delivery order, a QR code will be printed and pasted to the product container.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</a:rPr>
              <a:t>The employee responsible for the drone, will use the app to scan the code and provide all necessary data to the drone.</a:t>
            </a:r>
          </a:p>
          <a:p>
            <a:pPr marL="342900" lvl="1" indent="-342900">
              <a:spcBef>
                <a:spcPts val="1000"/>
              </a:spcBef>
              <a:buFont typeface="Wingdings" pitchFamily="2" charset="2"/>
              <a:buChar char="v"/>
            </a:pPr>
            <a:r>
              <a:rPr lang="en-US" sz="2100" spc="30" dirty="0">
                <a:solidFill>
                  <a:schemeClr val="accent2">
                    <a:lumMod val="75000"/>
                  </a:schemeClr>
                </a:solidFill>
              </a:rPr>
              <a:t>In case of drone problems, the delivery could be handled by the traditional way. The app provides a map with the shortest path to the destination.</a:t>
            </a:r>
            <a:endParaRPr lang="fr-FR" altLang="fr-FR" sz="2800" dirty="0">
              <a:solidFill>
                <a:schemeClr val="accent5"/>
              </a:solidFill>
              <a:latin typeface="Trebuchet MS" pitchFamily="34" charset="0"/>
            </a:endParaRPr>
          </a:p>
        </p:txBody>
      </p:sp>
      <p:pic>
        <p:nvPicPr>
          <p:cNvPr id="1026" name="Picture 2" descr="F:\u torrent\My Files\S6\Programmation Mobil\UML\pic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438" y="5049079"/>
            <a:ext cx="2988930" cy="1494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u torrent\My Files\S6\Programmation Mobil\UML\Mobile-App-Developmen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677" y="5049079"/>
            <a:ext cx="2863125" cy="14944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4B79C0-EB4C-43CC-AA7C-C769E5034B6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16" y="5677617"/>
            <a:ext cx="1181780" cy="1181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824FA1-D6D2-4A97-BF69-D62A137AE50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98534" y="5676220"/>
            <a:ext cx="1140384" cy="114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6144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8EAC5-D261-4D05-8ED3-A4DE32A74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3200" dirty="0">
                <a:solidFill>
                  <a:srgbClr val="92D050"/>
                </a:solidFill>
              </a:rPr>
              <a:t>RedHawk presentation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27546" y="1421095"/>
            <a:ext cx="116142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u="sng" spc="30" dirty="0">
                <a:solidFill>
                  <a:srgbClr val="FF0000"/>
                </a:solidFill>
              </a:rPr>
              <a:t>The application interfaces :</a:t>
            </a:r>
            <a:r>
              <a:rPr lang="fr-FR" b="1" spc="30" dirty="0">
                <a:solidFill>
                  <a:srgbClr val="FF0000"/>
                </a:solidFill>
              </a:rPr>
              <a:t>      </a:t>
            </a:r>
            <a:r>
              <a:rPr lang="fr-FR" spc="30" dirty="0">
                <a:solidFill>
                  <a:srgbClr val="004568"/>
                </a:solidFill>
              </a:rPr>
              <a:t>T</a:t>
            </a:r>
            <a:r>
              <a:rPr lang="en-US" spc="30" dirty="0">
                <a:solidFill>
                  <a:srgbClr val="004568"/>
                </a:solidFill>
              </a:rPr>
              <a:t>he basic windows of the application are </a:t>
            </a:r>
            <a:r>
              <a:rPr lang="fr-FR" spc="30" dirty="0">
                <a:solidFill>
                  <a:srgbClr val="004568"/>
                </a:solidFill>
              </a:rPr>
              <a:t>:</a:t>
            </a:r>
            <a:endParaRPr lang="fr-FR" u="sng" spc="30" dirty="0">
              <a:solidFill>
                <a:srgbClr val="004568"/>
              </a:solidFill>
            </a:endParaRPr>
          </a:p>
          <a:p>
            <a:pPr>
              <a:defRPr/>
            </a:pPr>
            <a:endParaRPr lang="fr-FR" b="1" u="sng" spc="30" dirty="0">
              <a:solidFill>
                <a:srgbClr val="FF0000"/>
              </a:solidFill>
            </a:endParaRPr>
          </a:p>
          <a:p>
            <a:pPr>
              <a:defRPr/>
            </a:pPr>
            <a:endParaRPr lang="fr-FR" sz="2400" spc="3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1775" y="5764763"/>
            <a:ext cx="2719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" dirty="0"/>
              <a:t>Authentication interface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31834" y="5749835"/>
            <a:ext cx="220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" dirty="0"/>
              <a:t>Main administrator interface.</a:t>
            </a:r>
            <a:endParaRPr lang="en-US" dirty="0"/>
          </a:p>
        </p:txBody>
      </p:sp>
      <p:pic>
        <p:nvPicPr>
          <p:cNvPr id="10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:\u torrent\My Files\S6\Programmation Mobil\UML\Screenshot_1528047559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84" y="2060538"/>
            <a:ext cx="1890583" cy="336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F:\u torrent\My Files\S6\Programmation Mobil\UML\Screenshot_1528649589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376" y="2060538"/>
            <a:ext cx="1890584" cy="336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:\u torrent\My Files\S6\Programmation Mobil\UML\Screenshot_152865069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670" y="2060538"/>
            <a:ext cx="1890584" cy="336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8988162" y="5740035"/>
            <a:ext cx="2205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" dirty="0"/>
              <a:t>Main employees interface.</a:t>
            </a:r>
            <a:endParaRPr lang="en-US" dirty="0"/>
          </a:p>
        </p:txBody>
      </p:sp>
      <p:pic>
        <p:nvPicPr>
          <p:cNvPr id="11" name="Picture 2" descr="F:\u torrent\My Files\S6\Programmation Mobil\red_hawk_logo_by_irufort-d8ki468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348908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:\Users\Tripl-H\Desktop\Screenshot_1528655356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152" y="2232816"/>
            <a:ext cx="1890584" cy="336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 descr="F:\u torrent\My Files\S6\Programmation Mobil\UML\Screenshot_2018-06-11-01-38-0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76" y="2232816"/>
            <a:ext cx="1890584" cy="3361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1756" y="5937041"/>
            <a:ext cx="2360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30" dirty="0"/>
              <a:t>Product list interface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811152" y="5862368"/>
            <a:ext cx="1890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" dirty="0"/>
              <a:t>Product options window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20917" y="5983207"/>
            <a:ext cx="2287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" dirty="0"/>
              <a:t>Product delivery interface</a:t>
            </a:r>
            <a:endParaRPr lang="en-US" dirty="0"/>
          </a:p>
        </p:txBody>
      </p:sp>
      <p:pic>
        <p:nvPicPr>
          <p:cNvPr id="4099" name="Picture 3" descr="F:\u torrent\My Files\S6\Programmation Mobil\UML\Screenshot_1528655832c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521" y="1972919"/>
            <a:ext cx="1762530" cy="3880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8B55B0-7315-4C2B-A93C-4FA345FE3A0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794" y="2239468"/>
            <a:ext cx="1886842" cy="33543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DFEA2BF-5403-452E-9588-04178B133AAE}"/>
              </a:ext>
            </a:extLst>
          </p:cNvPr>
          <p:cNvSpPr/>
          <p:nvPr/>
        </p:nvSpPr>
        <p:spPr>
          <a:xfrm>
            <a:off x="9226346" y="5970341"/>
            <a:ext cx="22877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pc="30" dirty="0"/>
              <a:t>Select delivery credentials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2F98B7D3-E1DE-4EB5-B954-7AFC8387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3200" dirty="0">
                <a:solidFill>
                  <a:srgbClr val="92D050"/>
                </a:solidFill>
              </a:rPr>
              <a:t>RedHawk presentation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D410C0-D7CF-41B5-B5CD-163221389448}"/>
              </a:ext>
            </a:extLst>
          </p:cNvPr>
          <p:cNvSpPr/>
          <p:nvPr/>
        </p:nvSpPr>
        <p:spPr>
          <a:xfrm>
            <a:off x="327546" y="1421095"/>
            <a:ext cx="116142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u="sng" spc="30" dirty="0">
                <a:solidFill>
                  <a:srgbClr val="FF0000"/>
                </a:solidFill>
              </a:rPr>
              <a:t>The application interfaces :</a:t>
            </a:r>
            <a:r>
              <a:rPr lang="fr-FR" b="1" spc="30" dirty="0">
                <a:solidFill>
                  <a:srgbClr val="FF0000"/>
                </a:solidFill>
              </a:rPr>
              <a:t>      </a:t>
            </a:r>
            <a:r>
              <a:rPr lang="fr-FR" spc="30" dirty="0">
                <a:solidFill>
                  <a:srgbClr val="004568"/>
                </a:solidFill>
              </a:rPr>
              <a:t>T</a:t>
            </a:r>
            <a:r>
              <a:rPr lang="en-US" spc="30" dirty="0">
                <a:solidFill>
                  <a:srgbClr val="004568"/>
                </a:solidFill>
              </a:rPr>
              <a:t>he basic windows of the application are </a:t>
            </a:r>
            <a:r>
              <a:rPr lang="fr-FR" spc="30" dirty="0">
                <a:solidFill>
                  <a:srgbClr val="004568"/>
                </a:solidFill>
              </a:rPr>
              <a:t>:</a:t>
            </a:r>
            <a:endParaRPr lang="fr-FR" u="sng" spc="30" dirty="0">
              <a:solidFill>
                <a:srgbClr val="004568"/>
              </a:solidFill>
            </a:endParaRPr>
          </a:p>
          <a:p>
            <a:pPr>
              <a:defRPr/>
            </a:pPr>
            <a:endParaRPr lang="fr-FR" b="1" u="sng" spc="30" dirty="0">
              <a:solidFill>
                <a:srgbClr val="FF0000"/>
              </a:solidFill>
            </a:endParaRPr>
          </a:p>
          <a:p>
            <a:pPr>
              <a:defRPr/>
            </a:pPr>
            <a:endParaRPr lang="fr-FR" sz="2400" spc="3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8" name="Picture 2" descr="F:\u torrent\My Files\S6\Programmation Mobil\red_hawk_logo_by_irufort-d8ki468.png">
            <a:extLst>
              <a:ext uri="{FF2B5EF4-FFF2-40B4-BE49-F238E27FC236}">
                <a16:creationId xmlns:a16="http://schemas.microsoft.com/office/drawing/2014/main" id="{4DD2B95F-189B-4441-BABF-DE82441CC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F:\u torrent\My Files\S6\Programmation Mobil\red_hawk_logo_by_irufort-d8ki468.png">
            <a:extLst>
              <a:ext uri="{FF2B5EF4-FFF2-40B4-BE49-F238E27FC236}">
                <a16:creationId xmlns:a16="http://schemas.microsoft.com/office/drawing/2014/main" id="{9ED6BBD2-EA30-4A48-812C-6EF0E46A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6823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F:\u torrent\My Files\S6\Programmation Mobil\UML\Screenshot_2018-06-11-01-26-3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8" y="2060537"/>
            <a:ext cx="2050082" cy="3644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:\u torrent\My Files\S6\Programmation Mobil\UML\Screenshot_2018-06-11-00-31-3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2" y="2060536"/>
            <a:ext cx="1984198" cy="3527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52765" y="5933031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QR code scanner</a:t>
            </a:r>
          </a:p>
        </p:txBody>
      </p:sp>
      <p:sp>
        <p:nvSpPr>
          <p:cNvPr id="9" name="Rectangle 8"/>
          <p:cNvSpPr/>
          <p:nvPr/>
        </p:nvSpPr>
        <p:spPr>
          <a:xfrm>
            <a:off x="7461667" y="5933031"/>
            <a:ext cx="2305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The information card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A5D962F-D0A1-46A8-80F7-030FEF6C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3200" dirty="0">
                <a:solidFill>
                  <a:srgbClr val="92D050"/>
                </a:solidFill>
              </a:rPr>
              <a:t>RedHawk presentation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DC1756-7A44-4F8F-9BCB-765D194E1250}"/>
              </a:ext>
            </a:extLst>
          </p:cNvPr>
          <p:cNvSpPr/>
          <p:nvPr/>
        </p:nvSpPr>
        <p:spPr>
          <a:xfrm>
            <a:off x="327546" y="1421095"/>
            <a:ext cx="116142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u="sng" spc="30" dirty="0">
                <a:solidFill>
                  <a:srgbClr val="FF0000"/>
                </a:solidFill>
              </a:rPr>
              <a:t>The application interfaces :</a:t>
            </a:r>
            <a:r>
              <a:rPr lang="fr-FR" b="1" spc="30" dirty="0">
                <a:solidFill>
                  <a:srgbClr val="FF0000"/>
                </a:solidFill>
              </a:rPr>
              <a:t>      </a:t>
            </a:r>
            <a:r>
              <a:rPr lang="fr-FR" spc="30" dirty="0">
                <a:solidFill>
                  <a:srgbClr val="004568"/>
                </a:solidFill>
              </a:rPr>
              <a:t>T</a:t>
            </a:r>
            <a:r>
              <a:rPr lang="en-US" spc="30" dirty="0">
                <a:solidFill>
                  <a:srgbClr val="004568"/>
                </a:solidFill>
              </a:rPr>
              <a:t>he basic windows of the application are </a:t>
            </a:r>
            <a:r>
              <a:rPr lang="fr-FR" spc="30" dirty="0">
                <a:solidFill>
                  <a:srgbClr val="004568"/>
                </a:solidFill>
              </a:rPr>
              <a:t>:</a:t>
            </a:r>
            <a:endParaRPr lang="fr-FR" u="sng" spc="30" dirty="0">
              <a:solidFill>
                <a:srgbClr val="004568"/>
              </a:solidFill>
            </a:endParaRPr>
          </a:p>
          <a:p>
            <a:pPr>
              <a:defRPr/>
            </a:pPr>
            <a:endParaRPr lang="fr-FR" b="1" u="sng" spc="30" dirty="0">
              <a:solidFill>
                <a:srgbClr val="FF0000"/>
              </a:solidFill>
            </a:endParaRPr>
          </a:p>
          <a:p>
            <a:pPr>
              <a:defRPr/>
            </a:pPr>
            <a:endParaRPr lang="fr-FR" sz="2400" spc="3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5" name="Picture 2" descr="F:\u torrent\My Files\S6\Programmation Mobil\red_hawk_logo_by_irufort-d8ki468.png">
            <a:extLst>
              <a:ext uri="{FF2B5EF4-FFF2-40B4-BE49-F238E27FC236}">
                <a16:creationId xmlns:a16="http://schemas.microsoft.com/office/drawing/2014/main" id="{29FA1AB0-DE9E-4141-B968-2CD82A80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F:\u torrent\My Files\S6\Programmation Mobil\red_hawk_logo_by_irufort-d8ki468.png">
            <a:extLst>
              <a:ext uri="{FF2B5EF4-FFF2-40B4-BE49-F238E27FC236}">
                <a16:creationId xmlns:a16="http://schemas.microsoft.com/office/drawing/2014/main" id="{7B8DA18B-D2F2-4A3D-89D3-C63342A6A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5809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:\u torrent\My Files\S6\Programmation Mobil\UML\Screenshot_2018-06-17-22-02-4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652" y="2060536"/>
            <a:ext cx="1984198" cy="3527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F:\u torrent\My Files\S6\Programmation Mobil\UML\Screenshot_2018-06-11-01-38-18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218" y="2060536"/>
            <a:ext cx="2050082" cy="36445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625204" y="5924959"/>
            <a:ext cx="24086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Order being delivered</a:t>
            </a:r>
          </a:p>
        </p:txBody>
      </p:sp>
      <p:sp>
        <p:nvSpPr>
          <p:cNvPr id="9" name="Rectangle 8"/>
          <p:cNvSpPr/>
          <p:nvPr/>
        </p:nvSpPr>
        <p:spPr>
          <a:xfrm>
            <a:off x="7409922" y="5971125"/>
            <a:ext cx="24086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Delivery information interface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E051288-02F1-4881-80F7-68221AA2F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0758"/>
          </a:xfrm>
        </p:spPr>
        <p:txBody>
          <a:bodyPr/>
          <a:lstStyle/>
          <a:p>
            <a:r>
              <a:rPr lang="en-US" sz="3200" dirty="0">
                <a:solidFill>
                  <a:srgbClr val="92D050"/>
                </a:solidFill>
              </a:rPr>
              <a:t>RedHawk presentation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B65805-DDA3-4C49-9514-5453CB9CBEC0}"/>
              </a:ext>
            </a:extLst>
          </p:cNvPr>
          <p:cNvSpPr/>
          <p:nvPr/>
        </p:nvSpPr>
        <p:spPr>
          <a:xfrm>
            <a:off x="327546" y="1421095"/>
            <a:ext cx="1161424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b="1" u="sng" spc="30" dirty="0">
                <a:solidFill>
                  <a:srgbClr val="FF0000"/>
                </a:solidFill>
              </a:rPr>
              <a:t>The application interfaces :</a:t>
            </a:r>
            <a:r>
              <a:rPr lang="fr-FR" b="1" spc="30" dirty="0">
                <a:solidFill>
                  <a:srgbClr val="FF0000"/>
                </a:solidFill>
              </a:rPr>
              <a:t>      </a:t>
            </a:r>
            <a:r>
              <a:rPr lang="fr-FR" spc="30" dirty="0">
                <a:solidFill>
                  <a:srgbClr val="004568"/>
                </a:solidFill>
              </a:rPr>
              <a:t>T</a:t>
            </a:r>
            <a:r>
              <a:rPr lang="en-US" spc="30" dirty="0">
                <a:solidFill>
                  <a:srgbClr val="004568"/>
                </a:solidFill>
              </a:rPr>
              <a:t>he basic windows of the application are </a:t>
            </a:r>
            <a:r>
              <a:rPr lang="fr-FR" spc="30" dirty="0">
                <a:solidFill>
                  <a:srgbClr val="004568"/>
                </a:solidFill>
              </a:rPr>
              <a:t>:</a:t>
            </a:r>
            <a:endParaRPr lang="fr-FR" u="sng" spc="30" dirty="0">
              <a:solidFill>
                <a:srgbClr val="004568"/>
              </a:solidFill>
            </a:endParaRPr>
          </a:p>
          <a:p>
            <a:pPr>
              <a:defRPr/>
            </a:pPr>
            <a:endParaRPr lang="fr-FR" b="1" u="sng" spc="30" dirty="0">
              <a:solidFill>
                <a:srgbClr val="FF0000"/>
              </a:solidFill>
            </a:endParaRPr>
          </a:p>
          <a:p>
            <a:pPr>
              <a:defRPr/>
            </a:pPr>
            <a:endParaRPr lang="fr-FR" sz="2400" spc="3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Picture 2" descr="F:\u torrent\My Files\S6\Programmation Mobil\red_hawk_logo_by_irufort-d8ki468.png">
            <a:extLst>
              <a:ext uri="{FF2B5EF4-FFF2-40B4-BE49-F238E27FC236}">
                <a16:creationId xmlns:a16="http://schemas.microsoft.com/office/drawing/2014/main" id="{EF6C8E83-2E26-4F98-9BEB-93EA0F42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905642" y="0"/>
            <a:ext cx="1148320" cy="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F:\u torrent\My Files\S6\Programmation Mobil\red_hawk_logo_by_irufort-d8ki468.png">
            <a:extLst>
              <a:ext uri="{FF2B5EF4-FFF2-40B4-BE49-F238E27FC236}">
                <a16:creationId xmlns:a16="http://schemas.microsoft.com/office/drawing/2014/main" id="{13D085C5-86C6-488F-B379-744CB10A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33" y="0"/>
            <a:ext cx="1165713" cy="99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75259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f16401424 (1)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F0ED03E-47FC-4860-B2C9-DA5C377EAA2D}" vid="{600A14AD-66E6-4CC8-A6FA-E99B17BED4CA}"/>
    </a:ext>
  </a:extLst>
</a:theme>
</file>

<file path=ppt/theme/theme2.xml><?xml version="1.0" encoding="utf-8"?>
<a:theme xmlns:a="http://schemas.openxmlformats.org/drawingml/2006/main" name="tf03431377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tf16401424 (1)</Template>
  <TotalTime>15335</TotalTime>
  <Words>2185</Words>
  <Application>Microsoft Macintosh PowerPoint</Application>
  <PresentationFormat>Grand écran</PresentationFormat>
  <Paragraphs>241</Paragraphs>
  <Slides>30</Slides>
  <Notes>28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45" baseType="lpstr">
      <vt:lpstr>-apple-system</vt:lpstr>
      <vt:lpstr>Arial</vt:lpstr>
      <vt:lpstr>Calibri</vt:lpstr>
      <vt:lpstr>Consolas</vt:lpstr>
      <vt:lpstr>Google Sans</vt:lpstr>
      <vt:lpstr>Raleway</vt:lpstr>
      <vt:lpstr>Segoe Print</vt:lpstr>
      <vt:lpstr>Segoe UI</vt:lpstr>
      <vt:lpstr>Segoe UI (Body)</vt:lpstr>
      <vt:lpstr>Segoe UI Light</vt:lpstr>
      <vt:lpstr>Segoe UI Semibold</vt:lpstr>
      <vt:lpstr>Trebuchet MS</vt:lpstr>
      <vt:lpstr>Wingdings</vt:lpstr>
      <vt:lpstr>tf16401424 (1)</vt:lpstr>
      <vt:lpstr>tf03431377</vt:lpstr>
      <vt:lpstr>Eureka + Cloud Gateway + Open Feign using spring boot</vt:lpstr>
      <vt:lpstr>Objectives </vt:lpstr>
      <vt:lpstr>Case Study: RedHawk </vt:lpstr>
      <vt:lpstr>Objectives </vt:lpstr>
      <vt:lpstr>Business process</vt:lpstr>
      <vt:lpstr>RedHawk presentation</vt:lpstr>
      <vt:lpstr>RedHawk presentation</vt:lpstr>
      <vt:lpstr>RedHawk presentation</vt:lpstr>
      <vt:lpstr>RedHawk presentation</vt:lpstr>
      <vt:lpstr>Microservice architecture</vt:lpstr>
      <vt:lpstr>Demo</vt:lpstr>
      <vt:lpstr>The process</vt:lpstr>
      <vt:lpstr>Step 1: Create the Spring boot projects </vt:lpstr>
      <vt:lpstr>Step 2: order_service and product_service configuration</vt:lpstr>
      <vt:lpstr>Step 3: order_service and product_service classes</vt:lpstr>
      <vt:lpstr>Step 3: product_service controller</vt:lpstr>
      <vt:lpstr>Step 3: order_service controller</vt:lpstr>
      <vt:lpstr> Step 4 : OpenFeign</vt:lpstr>
      <vt:lpstr> Step 4 : OpenFeign</vt:lpstr>
      <vt:lpstr>Step 5: API Gateway using spring could gateway </vt:lpstr>
      <vt:lpstr>Step 6 : eureka-server</vt:lpstr>
      <vt:lpstr>Step 6: Auto register to the eureka server</vt:lpstr>
      <vt:lpstr>Step 6: Auto register to the eureka server</vt:lpstr>
      <vt:lpstr>Step 7: API Gateway / eureka-server configuration</vt:lpstr>
      <vt:lpstr>Step 7: API Gateway / eureka-server configuration</vt:lpstr>
      <vt:lpstr> Step 8 : Run and test </vt:lpstr>
      <vt:lpstr> Step 8 : Run and test </vt:lpstr>
      <vt:lpstr> Step 8 : Run and test </vt:lpstr>
      <vt:lpstr>Remarks</vt:lpstr>
      <vt:lpstr>Présentation PowerPoint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Triple H</dc:creator>
  <cp:lastModifiedBy>DOUMBOUYA Mohamed</cp:lastModifiedBy>
  <cp:revision>681</cp:revision>
  <dcterms:created xsi:type="dcterms:W3CDTF">2017-11-12T17:32:00Z</dcterms:created>
  <dcterms:modified xsi:type="dcterms:W3CDTF">2023-01-25T08:18:20Z</dcterms:modified>
</cp:coreProperties>
</file>